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30"/>
  </p:notesMasterIdLst>
  <p:sldIdLst>
    <p:sldId id="256" r:id="rId2"/>
    <p:sldId id="259" r:id="rId3"/>
    <p:sldId id="295" r:id="rId4"/>
    <p:sldId id="300" r:id="rId5"/>
    <p:sldId id="258" r:id="rId6"/>
    <p:sldId id="294" r:id="rId7"/>
    <p:sldId id="262" r:id="rId8"/>
    <p:sldId id="263" r:id="rId9"/>
    <p:sldId id="260" r:id="rId10"/>
    <p:sldId id="261" r:id="rId11"/>
    <p:sldId id="296" r:id="rId12"/>
    <p:sldId id="280" r:id="rId13"/>
    <p:sldId id="266" r:id="rId14"/>
    <p:sldId id="267" r:id="rId15"/>
    <p:sldId id="270" r:id="rId16"/>
    <p:sldId id="301" r:id="rId17"/>
    <p:sldId id="271" r:id="rId18"/>
    <p:sldId id="276" r:id="rId19"/>
    <p:sldId id="275" r:id="rId20"/>
    <p:sldId id="302" r:id="rId21"/>
    <p:sldId id="277" r:id="rId22"/>
    <p:sldId id="278" r:id="rId23"/>
    <p:sldId id="279" r:id="rId24"/>
    <p:sldId id="281" r:id="rId25"/>
    <p:sldId id="282" r:id="rId26"/>
    <p:sldId id="293" r:id="rId27"/>
    <p:sldId id="291" r:id="rId28"/>
    <p:sldId id="292" r:id="rId29"/>
  </p:sldIdLst>
  <p:sldSz cx="7561263" cy="10656888"/>
  <p:notesSz cx="6735763" cy="9866313"/>
  <p:defaultTextStyle>
    <a:defPPr>
      <a:defRPr lang="ja-JP"/>
    </a:defPPr>
    <a:lvl1pPr marL="0" algn="l" defTabSz="1040953" rtl="0" eaLnBrk="1" latinLnBrk="0" hangingPunct="1">
      <a:defRPr kumimoji="1" sz="2000" kern="1200">
        <a:solidFill>
          <a:schemeClr val="tx1"/>
        </a:solidFill>
        <a:latin typeface="+mn-lt"/>
        <a:ea typeface="+mn-ea"/>
        <a:cs typeface="+mn-cs"/>
      </a:defRPr>
    </a:lvl1pPr>
    <a:lvl2pPr marL="520476" algn="l" defTabSz="1040953" rtl="0" eaLnBrk="1" latinLnBrk="0" hangingPunct="1">
      <a:defRPr kumimoji="1" sz="2000" kern="1200">
        <a:solidFill>
          <a:schemeClr val="tx1"/>
        </a:solidFill>
        <a:latin typeface="+mn-lt"/>
        <a:ea typeface="+mn-ea"/>
        <a:cs typeface="+mn-cs"/>
      </a:defRPr>
    </a:lvl2pPr>
    <a:lvl3pPr marL="1040953" algn="l" defTabSz="1040953" rtl="0" eaLnBrk="1" latinLnBrk="0" hangingPunct="1">
      <a:defRPr kumimoji="1" sz="2000" kern="1200">
        <a:solidFill>
          <a:schemeClr val="tx1"/>
        </a:solidFill>
        <a:latin typeface="+mn-lt"/>
        <a:ea typeface="+mn-ea"/>
        <a:cs typeface="+mn-cs"/>
      </a:defRPr>
    </a:lvl3pPr>
    <a:lvl4pPr marL="1561429" algn="l" defTabSz="1040953" rtl="0" eaLnBrk="1" latinLnBrk="0" hangingPunct="1">
      <a:defRPr kumimoji="1" sz="2000" kern="1200">
        <a:solidFill>
          <a:schemeClr val="tx1"/>
        </a:solidFill>
        <a:latin typeface="+mn-lt"/>
        <a:ea typeface="+mn-ea"/>
        <a:cs typeface="+mn-cs"/>
      </a:defRPr>
    </a:lvl4pPr>
    <a:lvl5pPr marL="2081906" algn="l" defTabSz="1040953" rtl="0" eaLnBrk="1" latinLnBrk="0" hangingPunct="1">
      <a:defRPr kumimoji="1" sz="2000" kern="1200">
        <a:solidFill>
          <a:schemeClr val="tx1"/>
        </a:solidFill>
        <a:latin typeface="+mn-lt"/>
        <a:ea typeface="+mn-ea"/>
        <a:cs typeface="+mn-cs"/>
      </a:defRPr>
    </a:lvl5pPr>
    <a:lvl6pPr marL="2602382" algn="l" defTabSz="1040953" rtl="0" eaLnBrk="1" latinLnBrk="0" hangingPunct="1">
      <a:defRPr kumimoji="1" sz="2000" kern="1200">
        <a:solidFill>
          <a:schemeClr val="tx1"/>
        </a:solidFill>
        <a:latin typeface="+mn-lt"/>
        <a:ea typeface="+mn-ea"/>
        <a:cs typeface="+mn-cs"/>
      </a:defRPr>
    </a:lvl6pPr>
    <a:lvl7pPr marL="3122859" algn="l" defTabSz="1040953" rtl="0" eaLnBrk="1" latinLnBrk="0" hangingPunct="1">
      <a:defRPr kumimoji="1" sz="2000" kern="1200">
        <a:solidFill>
          <a:schemeClr val="tx1"/>
        </a:solidFill>
        <a:latin typeface="+mn-lt"/>
        <a:ea typeface="+mn-ea"/>
        <a:cs typeface="+mn-cs"/>
      </a:defRPr>
    </a:lvl7pPr>
    <a:lvl8pPr marL="3643335" algn="l" defTabSz="1040953" rtl="0" eaLnBrk="1" latinLnBrk="0" hangingPunct="1">
      <a:defRPr kumimoji="1" sz="2000" kern="1200">
        <a:solidFill>
          <a:schemeClr val="tx1"/>
        </a:solidFill>
        <a:latin typeface="+mn-lt"/>
        <a:ea typeface="+mn-ea"/>
        <a:cs typeface="+mn-cs"/>
      </a:defRPr>
    </a:lvl8pPr>
    <a:lvl9pPr marL="4163812" algn="l" defTabSz="1040953"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5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7" autoAdjust="0"/>
    <p:restoredTop sz="96641" autoAdjust="0"/>
  </p:normalViewPr>
  <p:slideViewPr>
    <p:cSldViewPr>
      <p:cViewPr varScale="1">
        <p:scale>
          <a:sx n="58" d="100"/>
          <a:sy n="58" d="100"/>
        </p:scale>
        <p:origin x="1842" y="90"/>
      </p:cViewPr>
      <p:guideLst>
        <p:guide orient="horz" pos="3357"/>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4E8ED4B8-391A-4027-A6A8-328DC6B5341D}" type="datetimeFigureOut">
              <a:rPr kumimoji="1" lang="ja-JP" altLang="en-US" smtClean="0"/>
              <a:pPr/>
              <a:t>2022/6/27</a:t>
            </a:fld>
            <a:endParaRPr kumimoji="1" lang="ja-JP" altLang="en-US"/>
          </a:p>
        </p:txBody>
      </p:sp>
      <p:sp>
        <p:nvSpPr>
          <p:cNvPr id="4" name="スライド イメージ プレースホルダ 3"/>
          <p:cNvSpPr>
            <a:spLocks noGrp="1" noRot="1" noChangeAspect="1"/>
          </p:cNvSpPr>
          <p:nvPr>
            <p:ph type="sldImg" idx="2"/>
          </p:nvPr>
        </p:nvSpPr>
        <p:spPr>
          <a:xfrm>
            <a:off x="2055813" y="739775"/>
            <a:ext cx="26241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AFE939D-7390-4173-940C-A94BACBB05A2}" type="slidenum">
              <a:rPr kumimoji="1" lang="ja-JP" altLang="en-US" smtClean="0"/>
              <a:pPr/>
              <a:t>‹#›</a:t>
            </a:fld>
            <a:endParaRPr kumimoji="1" lang="ja-JP" altLang="en-US"/>
          </a:p>
        </p:txBody>
      </p:sp>
    </p:spTree>
    <p:extLst>
      <p:ext uri="{BB962C8B-B14F-4D97-AF65-F5344CB8AC3E}">
        <p14:creationId xmlns:p14="http://schemas.microsoft.com/office/powerpoint/2010/main" val="207357108"/>
      </p:ext>
    </p:extLst>
  </p:cSld>
  <p:clrMap bg1="lt1" tx1="dk1" bg2="lt2" tx2="dk2" accent1="accent1" accent2="accent2" accent3="accent3" accent4="accent4" accent5="accent5" accent6="accent6" hlink="hlink" folHlink="folHlink"/>
  <p:notesStyle>
    <a:lvl1pPr marL="0" algn="l" defTabSz="1040953" rtl="0" eaLnBrk="1" latinLnBrk="0" hangingPunct="1">
      <a:defRPr kumimoji="1" sz="1400" kern="1200">
        <a:solidFill>
          <a:schemeClr val="tx1"/>
        </a:solidFill>
        <a:latin typeface="+mn-lt"/>
        <a:ea typeface="+mn-ea"/>
        <a:cs typeface="+mn-cs"/>
      </a:defRPr>
    </a:lvl1pPr>
    <a:lvl2pPr marL="520476" algn="l" defTabSz="1040953" rtl="0" eaLnBrk="1" latinLnBrk="0" hangingPunct="1">
      <a:defRPr kumimoji="1" sz="1400" kern="1200">
        <a:solidFill>
          <a:schemeClr val="tx1"/>
        </a:solidFill>
        <a:latin typeface="+mn-lt"/>
        <a:ea typeface="+mn-ea"/>
        <a:cs typeface="+mn-cs"/>
      </a:defRPr>
    </a:lvl2pPr>
    <a:lvl3pPr marL="1040953" algn="l" defTabSz="1040953" rtl="0" eaLnBrk="1" latinLnBrk="0" hangingPunct="1">
      <a:defRPr kumimoji="1" sz="1400" kern="1200">
        <a:solidFill>
          <a:schemeClr val="tx1"/>
        </a:solidFill>
        <a:latin typeface="+mn-lt"/>
        <a:ea typeface="+mn-ea"/>
        <a:cs typeface="+mn-cs"/>
      </a:defRPr>
    </a:lvl3pPr>
    <a:lvl4pPr marL="1561429" algn="l" defTabSz="1040953" rtl="0" eaLnBrk="1" latinLnBrk="0" hangingPunct="1">
      <a:defRPr kumimoji="1" sz="1400" kern="1200">
        <a:solidFill>
          <a:schemeClr val="tx1"/>
        </a:solidFill>
        <a:latin typeface="+mn-lt"/>
        <a:ea typeface="+mn-ea"/>
        <a:cs typeface="+mn-cs"/>
      </a:defRPr>
    </a:lvl4pPr>
    <a:lvl5pPr marL="2081906" algn="l" defTabSz="1040953" rtl="0" eaLnBrk="1" latinLnBrk="0" hangingPunct="1">
      <a:defRPr kumimoji="1" sz="1400" kern="1200">
        <a:solidFill>
          <a:schemeClr val="tx1"/>
        </a:solidFill>
        <a:latin typeface="+mn-lt"/>
        <a:ea typeface="+mn-ea"/>
        <a:cs typeface="+mn-cs"/>
      </a:defRPr>
    </a:lvl5pPr>
    <a:lvl6pPr marL="2602382" algn="l" defTabSz="1040953" rtl="0" eaLnBrk="1" latinLnBrk="0" hangingPunct="1">
      <a:defRPr kumimoji="1" sz="1400" kern="1200">
        <a:solidFill>
          <a:schemeClr val="tx1"/>
        </a:solidFill>
        <a:latin typeface="+mn-lt"/>
        <a:ea typeface="+mn-ea"/>
        <a:cs typeface="+mn-cs"/>
      </a:defRPr>
    </a:lvl6pPr>
    <a:lvl7pPr marL="3122859" algn="l" defTabSz="1040953" rtl="0" eaLnBrk="1" latinLnBrk="0" hangingPunct="1">
      <a:defRPr kumimoji="1" sz="1400" kern="1200">
        <a:solidFill>
          <a:schemeClr val="tx1"/>
        </a:solidFill>
        <a:latin typeface="+mn-lt"/>
        <a:ea typeface="+mn-ea"/>
        <a:cs typeface="+mn-cs"/>
      </a:defRPr>
    </a:lvl7pPr>
    <a:lvl8pPr marL="3643335" algn="l" defTabSz="1040953" rtl="0" eaLnBrk="1" latinLnBrk="0" hangingPunct="1">
      <a:defRPr kumimoji="1" sz="1400" kern="1200">
        <a:solidFill>
          <a:schemeClr val="tx1"/>
        </a:solidFill>
        <a:latin typeface="+mn-lt"/>
        <a:ea typeface="+mn-ea"/>
        <a:cs typeface="+mn-cs"/>
      </a:defRPr>
    </a:lvl8pPr>
    <a:lvl9pPr marL="4163812" algn="l" defTabSz="1040953" rtl="0" eaLnBrk="1" latinLnBrk="0" hangingPunct="1">
      <a:defRPr kumimoji="1"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AFE939D-7390-4173-940C-A94BACBB05A2}" type="slidenum">
              <a:rPr kumimoji="1" lang="ja-JP" altLang="en-US" smtClean="0"/>
              <a:pPr/>
              <a:t>4</a:t>
            </a:fld>
            <a:endParaRPr kumimoji="1" lang="ja-JP" altLang="en-US"/>
          </a:p>
        </p:txBody>
      </p:sp>
    </p:spTree>
    <p:extLst>
      <p:ext uri="{BB962C8B-B14F-4D97-AF65-F5344CB8AC3E}">
        <p14:creationId xmlns:p14="http://schemas.microsoft.com/office/powerpoint/2010/main" val="4253774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AFE939D-7390-4173-940C-A94BACBB05A2}" type="slidenum">
              <a:rPr kumimoji="1" lang="ja-JP" altLang="en-US" smtClean="0"/>
              <a:pPr/>
              <a:t>26</a:t>
            </a:fld>
            <a:endParaRPr kumimoji="1" lang="ja-JP" altLang="en-US"/>
          </a:p>
        </p:txBody>
      </p:sp>
    </p:spTree>
    <p:extLst>
      <p:ext uri="{BB962C8B-B14F-4D97-AF65-F5344CB8AC3E}">
        <p14:creationId xmlns:p14="http://schemas.microsoft.com/office/powerpoint/2010/main" val="4076210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xfrm>
            <a:off x="2055813" y="739775"/>
            <a:ext cx="2624137" cy="3700463"/>
          </a:xfrm>
          <a:ln/>
        </p:spPr>
      </p:sp>
      <p:sp>
        <p:nvSpPr>
          <p:cNvPr id="46082"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547358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AFE939D-7390-4173-940C-A94BACBB05A2}" type="slidenum">
              <a:rPr kumimoji="1" lang="ja-JP" altLang="en-US" smtClean="0"/>
              <a:pPr/>
              <a:t>16</a:t>
            </a:fld>
            <a:endParaRPr kumimoji="1" lang="ja-JP" altLang="en-US"/>
          </a:p>
        </p:txBody>
      </p:sp>
    </p:spTree>
    <p:extLst>
      <p:ext uri="{BB962C8B-B14F-4D97-AF65-F5344CB8AC3E}">
        <p14:creationId xmlns:p14="http://schemas.microsoft.com/office/powerpoint/2010/main" val="1187519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AFE939D-7390-4173-940C-A94BACBB05A2}" type="slidenum">
              <a:rPr kumimoji="1" lang="ja-JP" altLang="en-US" smtClean="0"/>
              <a:pPr/>
              <a:t>17</a:t>
            </a:fld>
            <a:endParaRPr kumimoji="1" lang="ja-JP" altLang="en-US"/>
          </a:p>
        </p:txBody>
      </p:sp>
    </p:spTree>
    <p:extLst>
      <p:ext uri="{BB962C8B-B14F-4D97-AF65-F5344CB8AC3E}">
        <p14:creationId xmlns:p14="http://schemas.microsoft.com/office/powerpoint/2010/main" val="2100165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AFE939D-7390-4173-940C-A94BACBB05A2}" type="slidenum">
              <a:rPr kumimoji="1" lang="ja-JP" altLang="en-US" smtClean="0"/>
              <a:pPr/>
              <a:t>18</a:t>
            </a:fld>
            <a:endParaRPr kumimoji="1" lang="ja-JP" altLang="en-US"/>
          </a:p>
        </p:txBody>
      </p:sp>
    </p:spTree>
    <p:extLst>
      <p:ext uri="{BB962C8B-B14F-4D97-AF65-F5344CB8AC3E}">
        <p14:creationId xmlns:p14="http://schemas.microsoft.com/office/powerpoint/2010/main" val="2562036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AFE939D-7390-4173-940C-A94BACBB05A2}" type="slidenum">
              <a:rPr kumimoji="1" lang="ja-JP" altLang="en-US" smtClean="0"/>
              <a:pPr/>
              <a:t>19</a:t>
            </a:fld>
            <a:endParaRPr kumimoji="1" lang="ja-JP" altLang="en-US"/>
          </a:p>
        </p:txBody>
      </p:sp>
    </p:spTree>
    <p:extLst>
      <p:ext uri="{BB962C8B-B14F-4D97-AF65-F5344CB8AC3E}">
        <p14:creationId xmlns:p14="http://schemas.microsoft.com/office/powerpoint/2010/main" val="200661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AFE939D-7390-4173-940C-A94BACBB05A2}" type="slidenum">
              <a:rPr kumimoji="1" lang="ja-JP" altLang="en-US" smtClean="0"/>
              <a:pPr/>
              <a:t>21</a:t>
            </a:fld>
            <a:endParaRPr kumimoji="1" lang="ja-JP" altLang="en-US"/>
          </a:p>
        </p:txBody>
      </p:sp>
    </p:spTree>
    <p:extLst>
      <p:ext uri="{BB962C8B-B14F-4D97-AF65-F5344CB8AC3E}">
        <p14:creationId xmlns:p14="http://schemas.microsoft.com/office/powerpoint/2010/main" val="1112426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AFE939D-7390-4173-940C-A94BACBB05A2}" type="slidenum">
              <a:rPr kumimoji="1" lang="ja-JP" altLang="en-US" smtClean="0"/>
              <a:pPr/>
              <a:t>22</a:t>
            </a:fld>
            <a:endParaRPr kumimoji="1" lang="ja-JP" altLang="en-US"/>
          </a:p>
        </p:txBody>
      </p:sp>
    </p:spTree>
    <p:extLst>
      <p:ext uri="{BB962C8B-B14F-4D97-AF65-F5344CB8AC3E}">
        <p14:creationId xmlns:p14="http://schemas.microsoft.com/office/powerpoint/2010/main" val="1330433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AFE939D-7390-4173-940C-A94BACBB05A2}" type="slidenum">
              <a:rPr kumimoji="1" lang="ja-JP" altLang="en-US" smtClean="0"/>
              <a:pPr/>
              <a:t>23</a:t>
            </a:fld>
            <a:endParaRPr kumimoji="1" lang="ja-JP" altLang="en-US"/>
          </a:p>
        </p:txBody>
      </p:sp>
    </p:spTree>
    <p:extLst>
      <p:ext uri="{BB962C8B-B14F-4D97-AF65-F5344CB8AC3E}">
        <p14:creationId xmlns:p14="http://schemas.microsoft.com/office/powerpoint/2010/main" val="253699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10547"/>
            <a:ext cx="6427074" cy="2284323"/>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134190" y="6038903"/>
            <a:ext cx="5292884" cy="2723427"/>
          </a:xfrm>
        </p:spPr>
        <p:txBody>
          <a:bodyPr/>
          <a:lstStyle>
            <a:lvl1pPr marL="0" indent="0" algn="ctr">
              <a:buNone/>
              <a:defRPr>
                <a:solidFill>
                  <a:schemeClr val="tx1">
                    <a:tint val="75000"/>
                  </a:schemeClr>
                </a:solidFill>
              </a:defRPr>
            </a:lvl1pPr>
            <a:lvl2pPr marL="520476" indent="0" algn="ctr">
              <a:buNone/>
              <a:defRPr>
                <a:solidFill>
                  <a:schemeClr val="tx1">
                    <a:tint val="75000"/>
                  </a:schemeClr>
                </a:solidFill>
              </a:defRPr>
            </a:lvl2pPr>
            <a:lvl3pPr marL="1040953" indent="0" algn="ctr">
              <a:buNone/>
              <a:defRPr>
                <a:solidFill>
                  <a:schemeClr val="tx1">
                    <a:tint val="75000"/>
                  </a:schemeClr>
                </a:solidFill>
              </a:defRPr>
            </a:lvl3pPr>
            <a:lvl4pPr marL="1561429" indent="0" algn="ctr">
              <a:buNone/>
              <a:defRPr>
                <a:solidFill>
                  <a:schemeClr val="tx1">
                    <a:tint val="75000"/>
                  </a:schemeClr>
                </a:solidFill>
              </a:defRPr>
            </a:lvl4pPr>
            <a:lvl5pPr marL="2081906" indent="0" algn="ctr">
              <a:buNone/>
              <a:defRPr>
                <a:solidFill>
                  <a:schemeClr val="tx1">
                    <a:tint val="75000"/>
                  </a:schemeClr>
                </a:solidFill>
              </a:defRPr>
            </a:lvl5pPr>
            <a:lvl6pPr marL="2602382" indent="0" algn="ctr">
              <a:buNone/>
              <a:defRPr>
                <a:solidFill>
                  <a:schemeClr val="tx1">
                    <a:tint val="75000"/>
                  </a:schemeClr>
                </a:solidFill>
              </a:defRPr>
            </a:lvl6pPr>
            <a:lvl7pPr marL="3122859" indent="0" algn="ctr">
              <a:buNone/>
              <a:defRPr>
                <a:solidFill>
                  <a:schemeClr val="tx1">
                    <a:tint val="75000"/>
                  </a:schemeClr>
                </a:solidFill>
              </a:defRPr>
            </a:lvl7pPr>
            <a:lvl8pPr marL="3643335" indent="0" algn="ctr">
              <a:buNone/>
              <a:defRPr>
                <a:solidFill>
                  <a:schemeClr val="tx1">
                    <a:tint val="75000"/>
                  </a:schemeClr>
                </a:solidFill>
              </a:defRPr>
            </a:lvl8pPr>
            <a:lvl9pPr marL="4163812"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2022/6/27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2022/6/27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1916" y="426771"/>
            <a:ext cx="1701284" cy="9092891"/>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378063" y="426771"/>
            <a:ext cx="4977831" cy="9092891"/>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2022/6/27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2022/6/27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48038"/>
            <a:ext cx="6427074" cy="2116576"/>
          </a:xfrm>
        </p:spPr>
        <p:txBody>
          <a:bodyPr anchor="t"/>
          <a:lstStyle>
            <a:lvl1pPr algn="l">
              <a:defRPr sz="46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97288" y="4516848"/>
            <a:ext cx="6427074" cy="2331193"/>
          </a:xfrm>
        </p:spPr>
        <p:txBody>
          <a:bodyPr anchor="b"/>
          <a:lstStyle>
            <a:lvl1pPr marL="0" indent="0">
              <a:buNone/>
              <a:defRPr sz="2300">
                <a:solidFill>
                  <a:schemeClr val="tx1">
                    <a:tint val="75000"/>
                  </a:schemeClr>
                </a:solidFill>
              </a:defRPr>
            </a:lvl1pPr>
            <a:lvl2pPr marL="520476" indent="0">
              <a:buNone/>
              <a:defRPr sz="2000">
                <a:solidFill>
                  <a:schemeClr val="tx1">
                    <a:tint val="75000"/>
                  </a:schemeClr>
                </a:solidFill>
              </a:defRPr>
            </a:lvl2pPr>
            <a:lvl3pPr marL="1040953" indent="0">
              <a:buNone/>
              <a:defRPr sz="1800">
                <a:solidFill>
                  <a:schemeClr val="tx1">
                    <a:tint val="75000"/>
                  </a:schemeClr>
                </a:solidFill>
              </a:defRPr>
            </a:lvl3pPr>
            <a:lvl4pPr marL="1561429" indent="0">
              <a:buNone/>
              <a:defRPr sz="1600">
                <a:solidFill>
                  <a:schemeClr val="tx1">
                    <a:tint val="75000"/>
                  </a:schemeClr>
                </a:solidFill>
              </a:defRPr>
            </a:lvl4pPr>
            <a:lvl5pPr marL="2081906" indent="0">
              <a:buNone/>
              <a:defRPr sz="1600">
                <a:solidFill>
                  <a:schemeClr val="tx1">
                    <a:tint val="75000"/>
                  </a:schemeClr>
                </a:solidFill>
              </a:defRPr>
            </a:lvl5pPr>
            <a:lvl6pPr marL="2602382" indent="0">
              <a:buNone/>
              <a:defRPr sz="1600">
                <a:solidFill>
                  <a:schemeClr val="tx1">
                    <a:tint val="75000"/>
                  </a:schemeClr>
                </a:solidFill>
              </a:defRPr>
            </a:lvl6pPr>
            <a:lvl7pPr marL="3122859" indent="0">
              <a:buNone/>
              <a:defRPr sz="1600">
                <a:solidFill>
                  <a:schemeClr val="tx1">
                    <a:tint val="75000"/>
                  </a:schemeClr>
                </a:solidFill>
              </a:defRPr>
            </a:lvl7pPr>
            <a:lvl8pPr marL="3643335" indent="0">
              <a:buNone/>
              <a:defRPr sz="1600">
                <a:solidFill>
                  <a:schemeClr val="tx1">
                    <a:tint val="75000"/>
                  </a:schemeClr>
                </a:solidFill>
              </a:defRPr>
            </a:lvl8pPr>
            <a:lvl9pPr marL="4163812" indent="0">
              <a:buNone/>
              <a:defRPr sz="16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2022/6/27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78063" y="2486611"/>
            <a:ext cx="3339558" cy="7033053"/>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843642" y="2486611"/>
            <a:ext cx="3339558" cy="7033053"/>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2022/6/27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78064" y="2385467"/>
            <a:ext cx="3340871" cy="994149"/>
          </a:xfrm>
        </p:spPr>
        <p:txBody>
          <a:bodyPr anchor="b"/>
          <a:lstStyle>
            <a:lvl1pPr marL="0" indent="0">
              <a:buNone/>
              <a:defRPr sz="2700" b="1"/>
            </a:lvl1pPr>
            <a:lvl2pPr marL="520476" indent="0">
              <a:buNone/>
              <a:defRPr sz="2300" b="1"/>
            </a:lvl2pPr>
            <a:lvl3pPr marL="1040953" indent="0">
              <a:buNone/>
              <a:defRPr sz="2000" b="1"/>
            </a:lvl3pPr>
            <a:lvl4pPr marL="1561429" indent="0">
              <a:buNone/>
              <a:defRPr sz="1800" b="1"/>
            </a:lvl4pPr>
            <a:lvl5pPr marL="2081906" indent="0">
              <a:buNone/>
              <a:defRPr sz="1800" b="1"/>
            </a:lvl5pPr>
            <a:lvl6pPr marL="2602382" indent="0">
              <a:buNone/>
              <a:defRPr sz="1800" b="1"/>
            </a:lvl6pPr>
            <a:lvl7pPr marL="3122859" indent="0">
              <a:buNone/>
              <a:defRPr sz="1800" b="1"/>
            </a:lvl7pPr>
            <a:lvl8pPr marL="3643335" indent="0">
              <a:buNone/>
              <a:defRPr sz="1800" b="1"/>
            </a:lvl8pPr>
            <a:lvl9pPr marL="4163812" indent="0">
              <a:buNone/>
              <a:defRPr sz="18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78064" y="3379614"/>
            <a:ext cx="3340871" cy="6140046"/>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841022" y="2385467"/>
            <a:ext cx="3342183" cy="994149"/>
          </a:xfrm>
        </p:spPr>
        <p:txBody>
          <a:bodyPr anchor="b"/>
          <a:lstStyle>
            <a:lvl1pPr marL="0" indent="0">
              <a:buNone/>
              <a:defRPr sz="2700" b="1"/>
            </a:lvl1pPr>
            <a:lvl2pPr marL="520476" indent="0">
              <a:buNone/>
              <a:defRPr sz="2300" b="1"/>
            </a:lvl2pPr>
            <a:lvl3pPr marL="1040953" indent="0">
              <a:buNone/>
              <a:defRPr sz="2000" b="1"/>
            </a:lvl3pPr>
            <a:lvl4pPr marL="1561429" indent="0">
              <a:buNone/>
              <a:defRPr sz="1800" b="1"/>
            </a:lvl4pPr>
            <a:lvl5pPr marL="2081906" indent="0">
              <a:buNone/>
              <a:defRPr sz="1800" b="1"/>
            </a:lvl5pPr>
            <a:lvl6pPr marL="2602382" indent="0">
              <a:buNone/>
              <a:defRPr sz="1800" b="1"/>
            </a:lvl6pPr>
            <a:lvl7pPr marL="3122859" indent="0">
              <a:buNone/>
              <a:defRPr sz="1800" b="1"/>
            </a:lvl7pPr>
            <a:lvl8pPr marL="3643335" indent="0">
              <a:buNone/>
              <a:defRPr sz="1800" b="1"/>
            </a:lvl8pPr>
            <a:lvl9pPr marL="4163812" indent="0">
              <a:buNone/>
              <a:defRPr sz="18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841022" y="3379614"/>
            <a:ext cx="3342183" cy="6140046"/>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2022/6/27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2022/6/27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2022/6/27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8" y="424305"/>
            <a:ext cx="2487604" cy="1805750"/>
          </a:xfrm>
        </p:spPr>
        <p:txBody>
          <a:bodyPr anchor="b"/>
          <a:lstStyle>
            <a:lvl1pPr algn="l">
              <a:defRPr sz="2300" b="1"/>
            </a:lvl1pPr>
          </a:lstStyle>
          <a:p>
            <a:r>
              <a:rPr kumimoji="1" lang="ja-JP" altLang="en-US"/>
              <a:t>マスタ タイトルの書式設定</a:t>
            </a:r>
          </a:p>
        </p:txBody>
      </p:sp>
      <p:sp>
        <p:nvSpPr>
          <p:cNvPr id="3" name="コンテンツ プレースホルダ 2"/>
          <p:cNvSpPr>
            <a:spLocks noGrp="1"/>
          </p:cNvSpPr>
          <p:nvPr>
            <p:ph idx="1"/>
          </p:nvPr>
        </p:nvSpPr>
        <p:spPr>
          <a:xfrm>
            <a:off x="2956248" y="424305"/>
            <a:ext cx="4226957" cy="9095359"/>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78068" y="2230053"/>
            <a:ext cx="2487604" cy="7289609"/>
          </a:xfrm>
        </p:spPr>
        <p:txBody>
          <a:bodyPr/>
          <a:lstStyle>
            <a:lvl1pPr marL="0" indent="0">
              <a:buNone/>
              <a:defRPr sz="1600"/>
            </a:lvl1pPr>
            <a:lvl2pPr marL="520476" indent="0">
              <a:buNone/>
              <a:defRPr sz="1400"/>
            </a:lvl2pPr>
            <a:lvl3pPr marL="1040953" indent="0">
              <a:buNone/>
              <a:defRPr sz="1100"/>
            </a:lvl3pPr>
            <a:lvl4pPr marL="1561429" indent="0">
              <a:buNone/>
              <a:defRPr sz="1000"/>
            </a:lvl4pPr>
            <a:lvl5pPr marL="2081906" indent="0">
              <a:buNone/>
              <a:defRPr sz="1000"/>
            </a:lvl5pPr>
            <a:lvl6pPr marL="2602382" indent="0">
              <a:buNone/>
              <a:defRPr sz="1000"/>
            </a:lvl6pPr>
            <a:lvl7pPr marL="3122859" indent="0">
              <a:buNone/>
              <a:defRPr sz="1000"/>
            </a:lvl7pPr>
            <a:lvl8pPr marL="3643335" indent="0">
              <a:buNone/>
              <a:defRPr sz="1000"/>
            </a:lvl8pPr>
            <a:lvl9pPr marL="4163812" indent="0">
              <a:buNone/>
              <a:defRPr sz="10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2022/6/27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59824"/>
            <a:ext cx="4536758" cy="880675"/>
          </a:xfrm>
        </p:spPr>
        <p:txBody>
          <a:bodyPr anchor="b"/>
          <a:lstStyle>
            <a:lvl1pPr algn="l">
              <a:defRPr sz="2300" b="1"/>
            </a:lvl1pPr>
          </a:lstStyle>
          <a:p>
            <a:r>
              <a:rPr kumimoji="1" lang="ja-JP" altLang="en-US"/>
              <a:t>マスタ タイトルの書式設定</a:t>
            </a:r>
          </a:p>
        </p:txBody>
      </p:sp>
      <p:sp>
        <p:nvSpPr>
          <p:cNvPr id="3" name="図プレースホルダ 2"/>
          <p:cNvSpPr>
            <a:spLocks noGrp="1"/>
          </p:cNvSpPr>
          <p:nvPr>
            <p:ph type="pic" idx="1"/>
          </p:nvPr>
        </p:nvSpPr>
        <p:spPr>
          <a:xfrm>
            <a:off x="1482060" y="952212"/>
            <a:ext cx="4536758" cy="6394133"/>
          </a:xfrm>
        </p:spPr>
        <p:txBody>
          <a:bodyPr/>
          <a:lstStyle>
            <a:lvl1pPr marL="0" indent="0">
              <a:buNone/>
              <a:defRPr sz="3600"/>
            </a:lvl1pPr>
            <a:lvl2pPr marL="520476" indent="0">
              <a:buNone/>
              <a:defRPr sz="3200"/>
            </a:lvl2pPr>
            <a:lvl3pPr marL="1040953" indent="0">
              <a:buNone/>
              <a:defRPr sz="2700"/>
            </a:lvl3pPr>
            <a:lvl4pPr marL="1561429" indent="0">
              <a:buNone/>
              <a:defRPr sz="2300"/>
            </a:lvl4pPr>
            <a:lvl5pPr marL="2081906" indent="0">
              <a:buNone/>
              <a:defRPr sz="2300"/>
            </a:lvl5pPr>
            <a:lvl6pPr marL="2602382" indent="0">
              <a:buNone/>
              <a:defRPr sz="2300"/>
            </a:lvl6pPr>
            <a:lvl7pPr marL="3122859" indent="0">
              <a:buNone/>
              <a:defRPr sz="2300"/>
            </a:lvl7pPr>
            <a:lvl8pPr marL="3643335" indent="0">
              <a:buNone/>
              <a:defRPr sz="2300"/>
            </a:lvl8pPr>
            <a:lvl9pPr marL="4163812" indent="0">
              <a:buNone/>
              <a:defRPr sz="2300"/>
            </a:lvl9pPr>
          </a:lstStyle>
          <a:p>
            <a:endParaRPr kumimoji="1" lang="ja-JP" altLang="en-US"/>
          </a:p>
        </p:txBody>
      </p:sp>
      <p:sp>
        <p:nvSpPr>
          <p:cNvPr id="4" name="テキスト プレースホルダ 3"/>
          <p:cNvSpPr>
            <a:spLocks noGrp="1"/>
          </p:cNvSpPr>
          <p:nvPr>
            <p:ph type="body" sz="half" idx="2"/>
          </p:nvPr>
        </p:nvSpPr>
        <p:spPr>
          <a:xfrm>
            <a:off x="1482060" y="8340499"/>
            <a:ext cx="4536758" cy="1250703"/>
          </a:xfrm>
        </p:spPr>
        <p:txBody>
          <a:bodyPr/>
          <a:lstStyle>
            <a:lvl1pPr marL="0" indent="0">
              <a:buNone/>
              <a:defRPr sz="1600"/>
            </a:lvl1pPr>
            <a:lvl2pPr marL="520476" indent="0">
              <a:buNone/>
              <a:defRPr sz="1400"/>
            </a:lvl2pPr>
            <a:lvl3pPr marL="1040953" indent="0">
              <a:buNone/>
              <a:defRPr sz="1100"/>
            </a:lvl3pPr>
            <a:lvl4pPr marL="1561429" indent="0">
              <a:buNone/>
              <a:defRPr sz="1000"/>
            </a:lvl4pPr>
            <a:lvl5pPr marL="2081906" indent="0">
              <a:buNone/>
              <a:defRPr sz="1000"/>
            </a:lvl5pPr>
            <a:lvl6pPr marL="2602382" indent="0">
              <a:buNone/>
              <a:defRPr sz="1000"/>
            </a:lvl6pPr>
            <a:lvl7pPr marL="3122859" indent="0">
              <a:buNone/>
              <a:defRPr sz="1000"/>
            </a:lvl7pPr>
            <a:lvl8pPr marL="3643335" indent="0">
              <a:buNone/>
              <a:defRPr sz="1000"/>
            </a:lvl8pPr>
            <a:lvl9pPr marL="4163812" indent="0">
              <a:buNone/>
              <a:defRPr sz="10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2022/6/27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78063" y="426770"/>
            <a:ext cx="6805137" cy="1776148"/>
          </a:xfrm>
          <a:prstGeom prst="rect">
            <a:avLst/>
          </a:prstGeom>
        </p:spPr>
        <p:txBody>
          <a:bodyPr vert="horz" lIns="104095" tIns="52048" rIns="104095" bIns="52048"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78063" y="2486611"/>
            <a:ext cx="6805137" cy="7033053"/>
          </a:xfrm>
          <a:prstGeom prst="rect">
            <a:avLst/>
          </a:prstGeom>
        </p:spPr>
        <p:txBody>
          <a:bodyPr vert="horz" lIns="104095" tIns="52048" rIns="104095" bIns="52048"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78063" y="9877360"/>
            <a:ext cx="1764295" cy="567380"/>
          </a:xfrm>
          <a:prstGeom prst="rect">
            <a:avLst/>
          </a:prstGeom>
        </p:spPr>
        <p:txBody>
          <a:bodyPr vert="horz" lIns="104095" tIns="52048" rIns="104095" bIns="52048" rtlCol="0" anchor="ctr"/>
          <a:lstStyle>
            <a:lvl1pPr algn="l">
              <a:defRPr sz="1400">
                <a:solidFill>
                  <a:schemeClr val="tx1">
                    <a:tint val="75000"/>
                  </a:schemeClr>
                </a:solidFill>
              </a:defRPr>
            </a:lvl1pPr>
          </a:lstStyle>
          <a:p>
            <a:fld id="{E90ED720-0104-4369-84BC-D37694168613}" type="datetimeFigureOut">
              <a:rPr kumimoji="1" lang="ja-JP" altLang="en-US" smtClean="0"/>
              <a:pPr/>
              <a:t>2022/6/27</a:t>
            </a:fld>
            <a:endParaRPr kumimoji="1" lang="ja-JP" altLang="en-US"/>
          </a:p>
        </p:txBody>
      </p:sp>
      <p:sp>
        <p:nvSpPr>
          <p:cNvPr id="5" name="フッター プレースホルダ 4"/>
          <p:cNvSpPr>
            <a:spLocks noGrp="1"/>
          </p:cNvSpPr>
          <p:nvPr>
            <p:ph type="ftr" sz="quarter" idx="3"/>
          </p:nvPr>
        </p:nvSpPr>
        <p:spPr>
          <a:xfrm>
            <a:off x="2583432" y="9877360"/>
            <a:ext cx="2394400" cy="567380"/>
          </a:xfrm>
          <a:prstGeom prst="rect">
            <a:avLst/>
          </a:prstGeom>
        </p:spPr>
        <p:txBody>
          <a:bodyPr vert="horz" lIns="104095" tIns="52048" rIns="104095" bIns="52048"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5418905" y="9877360"/>
            <a:ext cx="1764295" cy="567380"/>
          </a:xfrm>
          <a:prstGeom prst="rect">
            <a:avLst/>
          </a:prstGeom>
        </p:spPr>
        <p:txBody>
          <a:bodyPr vert="horz" lIns="104095" tIns="52048" rIns="104095" bIns="52048" rtlCol="0" anchor="ctr"/>
          <a:lstStyle>
            <a:lvl1pPr algn="r">
              <a:defRPr sz="14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0953" rtl="0" eaLnBrk="1" latinLnBrk="0" hangingPunct="1">
        <a:spcBef>
          <a:spcPct val="0"/>
        </a:spcBef>
        <a:buNone/>
        <a:defRPr kumimoji="1" sz="5000" kern="1200">
          <a:solidFill>
            <a:schemeClr val="tx1"/>
          </a:solidFill>
          <a:latin typeface="+mj-lt"/>
          <a:ea typeface="+mj-ea"/>
          <a:cs typeface="+mj-cs"/>
        </a:defRPr>
      </a:lvl1pPr>
    </p:titleStyle>
    <p:bodyStyle>
      <a:lvl1pPr marL="390357" indent="-390357" algn="l" defTabSz="1040953" rtl="0" eaLnBrk="1" latinLnBrk="0" hangingPunct="1">
        <a:spcBef>
          <a:spcPct val="20000"/>
        </a:spcBef>
        <a:buFont typeface="Arial" pitchFamily="34" charset="0"/>
        <a:buChar char="•"/>
        <a:defRPr kumimoji="1" sz="3600" kern="1200">
          <a:solidFill>
            <a:schemeClr val="tx1"/>
          </a:solidFill>
          <a:latin typeface="+mn-lt"/>
          <a:ea typeface="+mn-ea"/>
          <a:cs typeface="+mn-cs"/>
        </a:defRPr>
      </a:lvl1pPr>
      <a:lvl2pPr marL="845774" indent="-325298" algn="l" defTabSz="1040953" rtl="0" eaLnBrk="1" latinLnBrk="0" hangingPunct="1">
        <a:spcBef>
          <a:spcPct val="20000"/>
        </a:spcBef>
        <a:buFont typeface="Arial" pitchFamily="34" charset="0"/>
        <a:buChar char="–"/>
        <a:defRPr kumimoji="1" sz="3200" kern="1200">
          <a:solidFill>
            <a:schemeClr val="tx1"/>
          </a:solidFill>
          <a:latin typeface="+mn-lt"/>
          <a:ea typeface="+mn-ea"/>
          <a:cs typeface="+mn-cs"/>
        </a:defRPr>
      </a:lvl2pPr>
      <a:lvl3pPr marL="1301191" indent="-260238" algn="l" defTabSz="1040953" rtl="0" eaLnBrk="1" latinLnBrk="0" hangingPunct="1">
        <a:spcBef>
          <a:spcPct val="20000"/>
        </a:spcBef>
        <a:buFont typeface="Arial" pitchFamily="34" charset="0"/>
        <a:buChar char="•"/>
        <a:defRPr kumimoji="1" sz="2700" kern="1200">
          <a:solidFill>
            <a:schemeClr val="tx1"/>
          </a:solidFill>
          <a:latin typeface="+mn-lt"/>
          <a:ea typeface="+mn-ea"/>
          <a:cs typeface="+mn-cs"/>
        </a:defRPr>
      </a:lvl3pPr>
      <a:lvl4pPr marL="1821668" indent="-260238" algn="l" defTabSz="1040953" rtl="0" eaLnBrk="1" latinLnBrk="0" hangingPunct="1">
        <a:spcBef>
          <a:spcPct val="20000"/>
        </a:spcBef>
        <a:buFont typeface="Arial" pitchFamily="34" charset="0"/>
        <a:buChar char="–"/>
        <a:defRPr kumimoji="1" sz="2300" kern="1200">
          <a:solidFill>
            <a:schemeClr val="tx1"/>
          </a:solidFill>
          <a:latin typeface="+mn-lt"/>
          <a:ea typeface="+mn-ea"/>
          <a:cs typeface="+mn-cs"/>
        </a:defRPr>
      </a:lvl4pPr>
      <a:lvl5pPr marL="2342144" indent="-260238" algn="l" defTabSz="1040953" rtl="0" eaLnBrk="1" latinLnBrk="0" hangingPunct="1">
        <a:spcBef>
          <a:spcPct val="20000"/>
        </a:spcBef>
        <a:buFont typeface="Arial" pitchFamily="34" charset="0"/>
        <a:buChar char="»"/>
        <a:defRPr kumimoji="1" sz="2300" kern="1200">
          <a:solidFill>
            <a:schemeClr val="tx1"/>
          </a:solidFill>
          <a:latin typeface="+mn-lt"/>
          <a:ea typeface="+mn-ea"/>
          <a:cs typeface="+mn-cs"/>
        </a:defRPr>
      </a:lvl5pPr>
      <a:lvl6pPr marL="2862621" indent="-260238" algn="l" defTabSz="1040953"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3097" indent="-260238" algn="l" defTabSz="1040953"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03574" indent="-260238" algn="l" defTabSz="1040953"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24050" indent="-260238" algn="l" defTabSz="1040953"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0953" rtl="0" eaLnBrk="1" latinLnBrk="0" hangingPunct="1">
        <a:defRPr kumimoji="1" sz="2000" kern="1200">
          <a:solidFill>
            <a:schemeClr val="tx1"/>
          </a:solidFill>
          <a:latin typeface="+mn-lt"/>
          <a:ea typeface="+mn-ea"/>
          <a:cs typeface="+mn-cs"/>
        </a:defRPr>
      </a:lvl1pPr>
      <a:lvl2pPr marL="520476" algn="l" defTabSz="1040953" rtl="0" eaLnBrk="1" latinLnBrk="0" hangingPunct="1">
        <a:defRPr kumimoji="1" sz="2000" kern="1200">
          <a:solidFill>
            <a:schemeClr val="tx1"/>
          </a:solidFill>
          <a:latin typeface="+mn-lt"/>
          <a:ea typeface="+mn-ea"/>
          <a:cs typeface="+mn-cs"/>
        </a:defRPr>
      </a:lvl2pPr>
      <a:lvl3pPr marL="1040953" algn="l" defTabSz="1040953" rtl="0" eaLnBrk="1" latinLnBrk="0" hangingPunct="1">
        <a:defRPr kumimoji="1" sz="2000" kern="1200">
          <a:solidFill>
            <a:schemeClr val="tx1"/>
          </a:solidFill>
          <a:latin typeface="+mn-lt"/>
          <a:ea typeface="+mn-ea"/>
          <a:cs typeface="+mn-cs"/>
        </a:defRPr>
      </a:lvl3pPr>
      <a:lvl4pPr marL="1561429" algn="l" defTabSz="1040953" rtl="0" eaLnBrk="1" latinLnBrk="0" hangingPunct="1">
        <a:defRPr kumimoji="1" sz="2000" kern="1200">
          <a:solidFill>
            <a:schemeClr val="tx1"/>
          </a:solidFill>
          <a:latin typeface="+mn-lt"/>
          <a:ea typeface="+mn-ea"/>
          <a:cs typeface="+mn-cs"/>
        </a:defRPr>
      </a:lvl4pPr>
      <a:lvl5pPr marL="2081906" algn="l" defTabSz="1040953" rtl="0" eaLnBrk="1" latinLnBrk="0" hangingPunct="1">
        <a:defRPr kumimoji="1" sz="2000" kern="1200">
          <a:solidFill>
            <a:schemeClr val="tx1"/>
          </a:solidFill>
          <a:latin typeface="+mn-lt"/>
          <a:ea typeface="+mn-ea"/>
          <a:cs typeface="+mn-cs"/>
        </a:defRPr>
      </a:lvl5pPr>
      <a:lvl6pPr marL="2602382" algn="l" defTabSz="1040953" rtl="0" eaLnBrk="1" latinLnBrk="0" hangingPunct="1">
        <a:defRPr kumimoji="1" sz="2000" kern="1200">
          <a:solidFill>
            <a:schemeClr val="tx1"/>
          </a:solidFill>
          <a:latin typeface="+mn-lt"/>
          <a:ea typeface="+mn-ea"/>
          <a:cs typeface="+mn-cs"/>
        </a:defRPr>
      </a:lvl6pPr>
      <a:lvl7pPr marL="3122859" algn="l" defTabSz="1040953" rtl="0" eaLnBrk="1" latinLnBrk="0" hangingPunct="1">
        <a:defRPr kumimoji="1" sz="2000" kern="1200">
          <a:solidFill>
            <a:schemeClr val="tx1"/>
          </a:solidFill>
          <a:latin typeface="+mn-lt"/>
          <a:ea typeface="+mn-ea"/>
          <a:cs typeface="+mn-cs"/>
        </a:defRPr>
      </a:lvl7pPr>
      <a:lvl8pPr marL="3643335" algn="l" defTabSz="1040953" rtl="0" eaLnBrk="1" latinLnBrk="0" hangingPunct="1">
        <a:defRPr kumimoji="1" sz="2000" kern="1200">
          <a:solidFill>
            <a:schemeClr val="tx1"/>
          </a:solidFill>
          <a:latin typeface="+mn-lt"/>
          <a:ea typeface="+mn-ea"/>
          <a:cs typeface="+mn-cs"/>
        </a:defRPr>
      </a:lvl8pPr>
      <a:lvl9pPr marL="4163812" algn="l" defTabSz="1040953"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cstate="print"/>
          <a:stretch>
            <a:fillRect/>
          </a:stretch>
        </p:blipFill>
        <p:spPr>
          <a:xfrm>
            <a:off x="3438485" y="6627992"/>
            <a:ext cx="3624478" cy="3741012"/>
          </a:xfrm>
          <a:prstGeom prst="rect">
            <a:avLst/>
          </a:prstGeom>
        </p:spPr>
      </p:pic>
      <p:grpSp>
        <p:nvGrpSpPr>
          <p:cNvPr id="1026" name="グループ 149"/>
          <p:cNvGrpSpPr>
            <a:grpSpLocks/>
          </p:cNvGrpSpPr>
          <p:nvPr/>
        </p:nvGrpSpPr>
        <p:grpSpPr bwMode="auto">
          <a:xfrm>
            <a:off x="116449" y="125291"/>
            <a:ext cx="7316222" cy="1349109"/>
            <a:chOff x="0" y="0"/>
            <a:chExt cx="73152" cy="12161"/>
          </a:xfrm>
        </p:grpSpPr>
        <p:sp>
          <p:nvSpPr>
            <p:cNvPr id="150" name="四角形 51"/>
            <p:cNvSpPr>
              <a:spLocks/>
            </p:cNvSpPr>
            <p:nvPr/>
          </p:nvSpPr>
          <p:spPr bwMode="auto">
            <a:xfrm>
              <a:off x="0" y="0"/>
              <a:ext cx="73152" cy="11303"/>
            </a:xfrm>
            <a:custGeom>
              <a:avLst/>
              <a:gdLst>
                <a:gd name="T0" fmla="*/ 0 w 7312660"/>
                <a:gd name="T1" fmla="*/ 0 h 1129665"/>
                <a:gd name="T2" fmla="*/ 7315200 w 7312660"/>
                <a:gd name="T3" fmla="*/ 0 h 1129665"/>
                <a:gd name="T4" fmla="*/ 7315200 w 7312660"/>
                <a:gd name="T5" fmla="*/ 1130373 h 1129665"/>
                <a:gd name="T6" fmla="*/ 3620757 w 7312660"/>
                <a:gd name="T7" fmla="*/ 733885 h 1129665"/>
                <a:gd name="T8" fmla="*/ 0 w 7312660"/>
                <a:gd name="T9" fmla="*/ 1092249 h 1129665"/>
                <a:gd name="T10" fmla="*/ 0 w 7312660"/>
                <a:gd name="T11" fmla="*/ 0 h 11296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12660" h="1129665">
                  <a:moveTo>
                    <a:pt x="0" y="0"/>
                  </a:moveTo>
                  <a:lnTo>
                    <a:pt x="7312660" y="0"/>
                  </a:lnTo>
                  <a:lnTo>
                    <a:pt x="7312660" y="1129665"/>
                  </a:lnTo>
                  <a:lnTo>
                    <a:pt x="3619500" y="733425"/>
                  </a:lnTo>
                  <a:lnTo>
                    <a:pt x="0" y="1091565"/>
                  </a:lnTo>
                  <a:lnTo>
                    <a:pt x="0" y="0"/>
                  </a:lnTo>
                  <a:close/>
                </a:path>
              </a:pathLst>
            </a:custGeom>
            <a:solidFill>
              <a:srgbClr val="4472C4"/>
            </a:solidFill>
            <a:ln w="12700">
              <a:noFill/>
              <a:miter lim="800000"/>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151" name="四角形 151"/>
            <p:cNvSpPr>
              <a:spLocks noChangeArrowheads="1"/>
            </p:cNvSpPr>
            <p:nvPr/>
          </p:nvSpPr>
          <p:spPr bwMode="auto">
            <a:xfrm>
              <a:off x="0" y="0"/>
              <a:ext cx="73152" cy="12161"/>
            </a:xfrm>
            <a:prstGeom prst="rect">
              <a:avLst/>
            </a:prstGeom>
            <a:blipFill dpi="0" rotWithShape="1">
              <a:blip r:embed="rId3" cstate="print"/>
              <a:srcRect/>
              <a:stretch>
                <a:fillRect/>
              </a:stretch>
            </a:blipFill>
            <a:ln w="12700">
              <a:noFill/>
              <a:miter lim="800000"/>
              <a:headEnd/>
              <a:tailEnd/>
            </a:ln>
          </p:spPr>
          <p:txBody>
            <a:bodyPr vert="horz" wrap="square" lIns="91440" tIns="45720" rIns="91440" bIns="45720" numCol="1" anchor="ctr" anchorCtr="0" compatLnSpc="1">
              <a:prstTxWarp prst="textNoShape">
                <a:avLst/>
              </a:prstTxWarp>
            </a:bodyPr>
            <a:lstStyle/>
            <a:p>
              <a:endParaRPr lang="ja-JP" altLang="en-US"/>
            </a:p>
          </p:txBody>
        </p:sp>
      </p:grpSp>
      <p:sp>
        <p:nvSpPr>
          <p:cNvPr id="2" name="テキスト ボックス 1">
            <a:extLst>
              <a:ext uri="{FF2B5EF4-FFF2-40B4-BE49-F238E27FC236}">
                <a16:creationId xmlns:a16="http://schemas.microsoft.com/office/drawing/2014/main" id="{812F2C50-4E47-49EE-B5C1-B5990F235179}"/>
              </a:ext>
            </a:extLst>
          </p:cNvPr>
          <p:cNvSpPr txBox="1"/>
          <p:nvPr/>
        </p:nvSpPr>
        <p:spPr>
          <a:xfrm>
            <a:off x="1548383" y="2160092"/>
            <a:ext cx="5514580" cy="1200329"/>
          </a:xfrm>
          <a:prstGeom prst="rect">
            <a:avLst/>
          </a:prstGeom>
          <a:noFill/>
        </p:spPr>
        <p:txBody>
          <a:bodyPr wrap="square" rtlCol="0">
            <a:spAutoFit/>
          </a:bodyPr>
          <a:lstStyle/>
          <a:p>
            <a:r>
              <a:rPr kumimoji="1" lang="ja-JP" altLang="en-US" sz="3600" b="1" dirty="0"/>
              <a:t>沖透南災連連携マニュアル        </a:t>
            </a:r>
            <a:endParaRPr kumimoji="1" lang="en-US" altLang="ja-JP" sz="3600" b="1" dirty="0"/>
          </a:p>
          <a:p>
            <a:r>
              <a:rPr lang="en-US" altLang="ja-JP" sz="3600" b="1" dirty="0"/>
              <a:t>   </a:t>
            </a:r>
            <a:r>
              <a:rPr kumimoji="1" lang="en-US" altLang="ja-JP" sz="3600" b="1" dirty="0"/>
              <a:t>                            2022</a:t>
            </a:r>
            <a:r>
              <a:rPr kumimoji="1" lang="ja-JP" altLang="en-US" sz="3600" b="1" dirty="0"/>
              <a:t>　</a:t>
            </a:r>
            <a:r>
              <a:rPr lang="en-US" altLang="ja-JP" sz="2400" b="1" dirty="0"/>
              <a:t>V</a:t>
            </a:r>
            <a:r>
              <a:rPr kumimoji="1" lang="en-US" altLang="ja-JP" sz="2400" b="1" dirty="0"/>
              <a:t>er2.4</a:t>
            </a:r>
            <a:endParaRPr kumimoji="1" lang="ja-JP" altLang="en-US"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25553" y="1104202"/>
            <a:ext cx="6748334" cy="340764"/>
          </a:xfrm>
          <a:prstGeom prst="rect">
            <a:avLst/>
          </a:prstGeom>
          <a:noFill/>
        </p:spPr>
        <p:txBody>
          <a:bodyPr wrap="square" lIns="104095" tIns="52048" rIns="104095" bIns="52048" rtlCol="0">
            <a:spAutoFit/>
          </a:bodyPr>
          <a:lstStyle/>
          <a:p>
            <a:endParaRPr lang="ja-JP" altLang="en-US" sz="1500" dirty="0"/>
          </a:p>
        </p:txBody>
      </p:sp>
      <p:sp>
        <p:nvSpPr>
          <p:cNvPr id="20" name="正方形/長方形 19"/>
          <p:cNvSpPr/>
          <p:nvPr/>
        </p:nvSpPr>
        <p:spPr>
          <a:xfrm>
            <a:off x="1031307" y="588979"/>
            <a:ext cx="6349724" cy="536000"/>
          </a:xfrm>
          <a:prstGeom prst="rect">
            <a:avLst/>
          </a:prstGeom>
        </p:spPr>
        <p:txBody>
          <a:bodyPr wrap="none" lIns="104095" tIns="52048" rIns="104095" bIns="52048">
            <a:spAutoFit/>
          </a:bodyPr>
          <a:lstStyle/>
          <a:p>
            <a:r>
              <a:rPr lang="ja-JP" altLang="en-US" sz="2800" b="1" dirty="0">
                <a:solidFill>
                  <a:srgbClr val="FF0000"/>
                </a:solidFill>
              </a:rPr>
              <a:t>災害時情報ネットワークの流れ（久米島）</a:t>
            </a:r>
          </a:p>
        </p:txBody>
      </p:sp>
      <p:sp>
        <p:nvSpPr>
          <p:cNvPr id="11" name="テキスト ボックス 10"/>
          <p:cNvSpPr txBox="1"/>
          <p:nvPr/>
        </p:nvSpPr>
        <p:spPr>
          <a:xfrm>
            <a:off x="828303" y="2275929"/>
            <a:ext cx="5904656" cy="7661027"/>
          </a:xfrm>
          <a:prstGeom prst="rect">
            <a:avLst/>
          </a:prstGeom>
          <a:noFill/>
        </p:spPr>
        <p:txBody>
          <a:bodyPr wrap="square" lIns="104095" tIns="52048" rIns="104095" bIns="52048" rtlCol="0">
            <a:spAutoFit/>
          </a:bodyPr>
          <a:lstStyle/>
          <a:p>
            <a:pPr>
              <a:spcAft>
                <a:spcPts val="600"/>
              </a:spcAft>
            </a:pPr>
            <a:r>
              <a:rPr lang="ja-JP" altLang="en-US" sz="1300" dirty="0"/>
              <a:t>➢災害発生時、透析室より被災状況の報告を、速やかに透析担当医・透析師長へ</a:t>
            </a:r>
            <a:endParaRPr lang="en-US" altLang="ja-JP" sz="1300" dirty="0"/>
          </a:p>
          <a:p>
            <a:pPr>
              <a:spcAft>
                <a:spcPts val="600"/>
              </a:spcAft>
            </a:pPr>
            <a:r>
              <a:rPr lang="ja-JP" altLang="en-US" sz="1300" dirty="0"/>
              <a:t>　　報告する。</a:t>
            </a:r>
            <a:endParaRPr lang="en-US" altLang="ja-JP" sz="1300" dirty="0"/>
          </a:p>
          <a:p>
            <a:pPr>
              <a:spcAft>
                <a:spcPts val="600"/>
              </a:spcAft>
            </a:pPr>
            <a:r>
              <a:rPr lang="ja-JP" altLang="en-US" sz="1300" dirty="0"/>
              <a:t>➢透析室被災状況を確認の上、担当医は院内災害対策本部へ報告。</a:t>
            </a:r>
            <a:endParaRPr lang="en-US" altLang="ja-JP" sz="1300" dirty="0"/>
          </a:p>
          <a:p>
            <a:pPr>
              <a:spcAft>
                <a:spcPts val="600"/>
              </a:spcAft>
            </a:pPr>
            <a:r>
              <a:rPr lang="ja-JP" altLang="en-US" sz="1300" dirty="0"/>
              <a:t>➢透析継続の可否を判断し、不可であれば搬送の準備を行う。</a:t>
            </a:r>
            <a:endParaRPr lang="en-US" altLang="ja-JP" sz="1300" dirty="0"/>
          </a:p>
          <a:p>
            <a:pPr>
              <a:spcAft>
                <a:spcPts val="600"/>
              </a:spcAft>
            </a:pPr>
            <a:r>
              <a:rPr lang="ja-JP" altLang="en-US" sz="1300" dirty="0"/>
              <a:t>➢搬送決定した場合、透析室→院内対策本部へ搬送依頼の報告を行う。</a:t>
            </a:r>
            <a:endParaRPr lang="en-US" altLang="ja-JP" sz="1300" dirty="0"/>
          </a:p>
          <a:p>
            <a:pPr>
              <a:spcAft>
                <a:spcPts val="600"/>
              </a:spcAft>
            </a:pPr>
            <a:r>
              <a:rPr lang="ja-JP" altLang="en-US" sz="1300" dirty="0"/>
              <a:t>　</a:t>
            </a:r>
            <a:r>
              <a:rPr lang="en-US" altLang="ja-JP" sz="1300" dirty="0"/>
              <a:t>※</a:t>
            </a:r>
            <a:r>
              <a:rPr lang="ja-JP" altLang="en-US" sz="1300" dirty="0"/>
              <a:t>透析室は、患者搬送優先順位の選定し、リスト作成する。</a:t>
            </a:r>
            <a:endParaRPr lang="en-US" altLang="ja-JP" sz="1300" dirty="0"/>
          </a:p>
          <a:p>
            <a:pPr>
              <a:spcAft>
                <a:spcPts val="600"/>
              </a:spcAft>
            </a:pPr>
            <a:r>
              <a:rPr lang="ja-JP" altLang="en-US" sz="1300" dirty="0"/>
              <a:t>　</a:t>
            </a:r>
            <a:r>
              <a:rPr lang="en-US" altLang="ja-JP" sz="1300" dirty="0"/>
              <a:t>※</a:t>
            </a:r>
            <a:r>
              <a:rPr lang="ja-JP" altLang="en-US" sz="1300" dirty="0"/>
              <a:t>同時進行で、南災連本部（西崎病院）へ被災状況および透析支援依頼・情報提</a:t>
            </a:r>
            <a:endParaRPr lang="en-US" altLang="ja-JP" sz="1300" dirty="0"/>
          </a:p>
          <a:p>
            <a:pPr>
              <a:spcAft>
                <a:spcPts val="600"/>
              </a:spcAft>
            </a:pPr>
            <a:r>
              <a:rPr lang="ja-JP" altLang="en-US" sz="1300" dirty="0"/>
              <a:t>　　供などの　</a:t>
            </a:r>
            <a:endParaRPr lang="en-US" altLang="ja-JP" sz="1300" dirty="0"/>
          </a:p>
          <a:p>
            <a:pPr>
              <a:spcAft>
                <a:spcPts val="600"/>
              </a:spcAft>
            </a:pPr>
            <a:r>
              <a:rPr lang="ja-JP" altLang="en-US" sz="1300" dirty="0"/>
              <a:t>　　報告を行う。</a:t>
            </a:r>
            <a:endParaRPr lang="en-US" altLang="ja-JP" sz="1300" dirty="0"/>
          </a:p>
          <a:p>
            <a:pPr>
              <a:spcAft>
                <a:spcPts val="600"/>
              </a:spcAft>
            </a:pPr>
            <a:r>
              <a:rPr lang="ja-JP" altLang="en-US" sz="1300" dirty="0"/>
              <a:t>　</a:t>
            </a:r>
            <a:r>
              <a:rPr lang="en-US" altLang="ja-JP" sz="1300" dirty="0"/>
              <a:t>※</a:t>
            </a:r>
            <a:r>
              <a:rPr lang="ja-JP" altLang="en-US" sz="1300" dirty="0"/>
              <a:t>日本透析災害ネットワークへ被災状況の入力を、ＭＥが行う。</a:t>
            </a:r>
            <a:endParaRPr lang="en-US" altLang="ja-JP" sz="1300" dirty="0"/>
          </a:p>
          <a:p>
            <a:pPr>
              <a:spcAft>
                <a:spcPts val="600"/>
              </a:spcAft>
            </a:pPr>
            <a:r>
              <a:rPr lang="ja-JP" altLang="en-US" sz="1300" dirty="0"/>
              <a:t>➢院内災害対策本部→久米島町役場（総務課＝災害対策本部）へ、自衛隊ヘリ搬</a:t>
            </a:r>
            <a:endParaRPr lang="en-US" altLang="ja-JP" sz="1300" dirty="0"/>
          </a:p>
          <a:p>
            <a:pPr>
              <a:spcAft>
                <a:spcPts val="600"/>
              </a:spcAft>
            </a:pPr>
            <a:r>
              <a:rPr lang="ja-JP" altLang="en-US" sz="1300" dirty="0"/>
              <a:t>　</a:t>
            </a:r>
            <a:r>
              <a:rPr lang="ja-JP" altLang="en-US" sz="1300" dirty="0" err="1"/>
              <a:t>の要請依</a:t>
            </a:r>
            <a:r>
              <a:rPr lang="ja-JP" altLang="en-US" sz="1300" dirty="0"/>
              <a:t>　</a:t>
            </a:r>
            <a:endParaRPr lang="en-US" altLang="ja-JP" sz="1300" dirty="0"/>
          </a:p>
          <a:p>
            <a:pPr>
              <a:spcAft>
                <a:spcPts val="600"/>
              </a:spcAft>
            </a:pPr>
            <a:r>
              <a:rPr lang="ja-JP" altLang="en-US" sz="1300" dirty="0"/>
              <a:t>　　頼および搬送患者リストの情報提供を行う。</a:t>
            </a:r>
            <a:endParaRPr lang="en-US" altLang="ja-JP" sz="1300" dirty="0"/>
          </a:p>
          <a:p>
            <a:pPr>
              <a:spcAft>
                <a:spcPts val="600"/>
              </a:spcAft>
            </a:pPr>
            <a:r>
              <a:rPr lang="ja-JP" altLang="en-US" sz="1300" dirty="0"/>
              <a:t>➢久米島町役場（災害本部）→南部地区災害本部（管轄保健所）へ、自衛隊ヘリ要</a:t>
            </a:r>
            <a:endParaRPr lang="en-US" altLang="ja-JP" sz="1300" dirty="0"/>
          </a:p>
          <a:p>
            <a:pPr>
              <a:spcAft>
                <a:spcPts val="600"/>
              </a:spcAft>
            </a:pPr>
            <a:r>
              <a:rPr lang="ja-JP" altLang="en-US" sz="1300" dirty="0"/>
              <a:t>　　請および搬送後（陸路）の交通手段の確保・調整依頼を行う。</a:t>
            </a:r>
            <a:endParaRPr lang="en-US" altLang="ja-JP" sz="1300" dirty="0"/>
          </a:p>
          <a:p>
            <a:pPr>
              <a:spcAft>
                <a:spcPts val="600"/>
              </a:spcAft>
            </a:pPr>
            <a:r>
              <a:rPr lang="ja-JP" altLang="en-US" sz="1300" dirty="0"/>
              <a:t>➢南災連ブロック長が透析支援受け入れ先などの振り分けを行う。指示を待つ。</a:t>
            </a:r>
            <a:endParaRPr lang="en-US" altLang="ja-JP" sz="1300" dirty="0"/>
          </a:p>
          <a:p>
            <a:pPr>
              <a:spcAft>
                <a:spcPts val="600"/>
              </a:spcAft>
            </a:pPr>
            <a:r>
              <a:rPr lang="ja-JP" altLang="en-US" sz="1300" dirty="0"/>
              <a:t>➢支援透析の受け入れ先が決定した時点で、透析室→院内災害本部→久米島町</a:t>
            </a:r>
            <a:endParaRPr lang="en-US" altLang="ja-JP" sz="1300" dirty="0"/>
          </a:p>
          <a:p>
            <a:pPr>
              <a:spcAft>
                <a:spcPts val="600"/>
              </a:spcAft>
            </a:pPr>
            <a:r>
              <a:rPr lang="ja-JP" altLang="en-US" sz="1300" dirty="0"/>
              <a:t>　　役場へ受け入れ先の情報提供を行う。</a:t>
            </a:r>
            <a:endParaRPr lang="en-US" altLang="ja-JP" sz="1300" dirty="0"/>
          </a:p>
          <a:p>
            <a:pPr>
              <a:spcAft>
                <a:spcPts val="600"/>
              </a:spcAft>
            </a:pPr>
            <a:endParaRPr lang="en-US" altLang="ja-JP" sz="1300" dirty="0"/>
          </a:p>
          <a:p>
            <a:pPr>
              <a:spcAft>
                <a:spcPts val="600"/>
              </a:spcAft>
            </a:pPr>
            <a:r>
              <a:rPr lang="ja-JP" altLang="en-US" sz="1300" dirty="0"/>
              <a:t>　</a:t>
            </a:r>
            <a:r>
              <a:rPr lang="en-US" altLang="ja-JP" sz="1300" dirty="0"/>
              <a:t>※</a:t>
            </a:r>
            <a:r>
              <a:rPr lang="ja-JP" altLang="en-US" sz="1300" dirty="0"/>
              <a:t>搬送に際して、透析スタッフは当院が島の災害拠点病院となるため搬送同乗</a:t>
            </a:r>
            <a:endParaRPr lang="en-US" altLang="ja-JP" sz="1300" dirty="0"/>
          </a:p>
          <a:p>
            <a:pPr>
              <a:spcAft>
                <a:spcPts val="600"/>
              </a:spcAft>
            </a:pPr>
            <a:r>
              <a:rPr lang="ja-JP" altLang="en-US" sz="1300" dirty="0"/>
              <a:t>　　は困難。</a:t>
            </a:r>
            <a:endParaRPr lang="en-US" altLang="ja-JP" sz="1300" dirty="0"/>
          </a:p>
          <a:p>
            <a:pPr>
              <a:spcAft>
                <a:spcPts val="600"/>
              </a:spcAft>
            </a:pPr>
            <a:r>
              <a:rPr lang="ja-JP" altLang="en-US" sz="1300" dirty="0"/>
              <a:t>　</a:t>
            </a:r>
            <a:r>
              <a:rPr lang="en-US" altLang="ja-JP" sz="1300" dirty="0"/>
              <a:t>※</a:t>
            </a:r>
            <a:r>
              <a:rPr lang="ja-JP" altLang="en-US" sz="1300" dirty="0"/>
              <a:t>患者のみの搬送となる。身元引受に関しては、本島在中の家族へ連絡を取る。</a:t>
            </a:r>
            <a:endParaRPr lang="en-US" altLang="ja-JP" sz="1300" dirty="0"/>
          </a:p>
          <a:p>
            <a:pPr>
              <a:spcAft>
                <a:spcPts val="600"/>
              </a:spcAft>
            </a:pPr>
            <a:endParaRPr lang="en-US" altLang="ja-JP" sz="1500" dirty="0"/>
          </a:p>
          <a:p>
            <a:pPr>
              <a:spcAft>
                <a:spcPts val="600"/>
              </a:spcAft>
            </a:pPr>
            <a:endParaRPr lang="en-US" altLang="ja-JP" sz="1500" dirty="0"/>
          </a:p>
          <a:p>
            <a:pPr>
              <a:spcAft>
                <a:spcPts val="600"/>
              </a:spcAft>
            </a:pPr>
            <a:endParaRPr lang="en-US" altLang="ja-JP" sz="1500" dirty="0"/>
          </a:p>
          <a:p>
            <a:pPr>
              <a:spcAft>
                <a:spcPts val="600"/>
              </a:spcAft>
            </a:pPr>
            <a:endParaRPr lang="en-US" altLang="ja-JP" sz="1500" dirty="0"/>
          </a:p>
          <a:p>
            <a:pPr>
              <a:spcAft>
                <a:spcPts val="600"/>
              </a:spcAft>
            </a:pPr>
            <a:endParaRPr lang="ja-JP" altLang="en-US" sz="1500" dirty="0"/>
          </a:p>
        </p:txBody>
      </p:sp>
      <p:sp>
        <p:nvSpPr>
          <p:cNvPr id="12" name="正方形/長方形 11"/>
          <p:cNvSpPr/>
          <p:nvPr/>
        </p:nvSpPr>
        <p:spPr>
          <a:xfrm>
            <a:off x="5004767" y="1934478"/>
            <a:ext cx="1662544" cy="305167"/>
          </a:xfrm>
          <a:prstGeom prst="rect">
            <a:avLst/>
          </a:prstGeom>
        </p:spPr>
        <p:txBody>
          <a:bodyPr wrap="none" lIns="104095" tIns="52048" rIns="104095" bIns="52048">
            <a:spAutoFit/>
          </a:bodyPr>
          <a:lstStyle/>
          <a:p>
            <a:r>
              <a:rPr lang="ja-JP" altLang="en-US" sz="1300" dirty="0"/>
              <a:t>平成３１年　１月作成</a:t>
            </a:r>
          </a:p>
        </p:txBody>
      </p:sp>
      <p:sp>
        <p:nvSpPr>
          <p:cNvPr id="13" name="正方形/長方形 12"/>
          <p:cNvSpPr/>
          <p:nvPr/>
        </p:nvSpPr>
        <p:spPr>
          <a:xfrm>
            <a:off x="4788743" y="9288884"/>
            <a:ext cx="2222980" cy="505222"/>
          </a:xfrm>
          <a:prstGeom prst="rect">
            <a:avLst/>
          </a:prstGeom>
        </p:spPr>
        <p:txBody>
          <a:bodyPr wrap="square" lIns="104095" tIns="52048" rIns="104095" bIns="52048">
            <a:spAutoFit/>
          </a:bodyPr>
          <a:lstStyle/>
          <a:p>
            <a:r>
              <a:rPr lang="zh-TW" altLang="en-US" sz="1300" dirty="0">
                <a:latin typeface="+mj-lt"/>
                <a:ea typeface="ＭＳ Ｐゴシック" pitchFamily="50" charset="-128"/>
              </a:rPr>
              <a:t>地域医療振興協会　　　　　　　　　　　　　　　　　　　　　　　　　　　　公立久米島病院　透析室</a:t>
            </a:r>
            <a:endParaRPr lang="ja-JP" altLang="en-US" sz="1300" dirty="0">
              <a:latin typeface="+mj-lt"/>
              <a:ea typeface="ＭＳ Ｐゴシック" pitchFamily="50" charset="-128"/>
            </a:endParaRPr>
          </a:p>
        </p:txBody>
      </p:sp>
      <p:sp>
        <p:nvSpPr>
          <p:cNvPr id="17" name="正方形/長方形 16">
            <a:extLst>
              <a:ext uri="{FF2B5EF4-FFF2-40B4-BE49-F238E27FC236}">
                <a16:creationId xmlns:a16="http://schemas.microsoft.com/office/drawing/2014/main" id="{F655484C-7227-4F84-B14B-75D3E06650AD}"/>
              </a:ext>
            </a:extLst>
          </p:cNvPr>
          <p:cNvSpPr/>
          <p:nvPr/>
        </p:nvSpPr>
        <p:spPr>
          <a:xfrm>
            <a:off x="0" y="1098258"/>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18" name="図 17">
            <a:extLst>
              <a:ext uri="{FF2B5EF4-FFF2-40B4-BE49-F238E27FC236}">
                <a16:creationId xmlns:a16="http://schemas.microsoft.com/office/drawing/2014/main" id="{4D48A067-3AA5-4C16-9CF4-6CFBDDA64280}"/>
              </a:ext>
            </a:extLst>
          </p:cNvPr>
          <p:cNvPicPr>
            <a:picLocks noChangeAspect="1"/>
          </p:cNvPicPr>
          <p:nvPr/>
        </p:nvPicPr>
        <p:blipFill>
          <a:blip r:embed="rId2" cstate="print">
            <a:alphaModFix amt="10000"/>
          </a:blip>
          <a:stretch>
            <a:fillRect/>
          </a:stretch>
        </p:blipFill>
        <p:spPr>
          <a:xfrm>
            <a:off x="6258075" y="215876"/>
            <a:ext cx="981148" cy="101216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3492043" y="215876"/>
            <a:ext cx="3816980" cy="905332"/>
          </a:xfrm>
          <a:prstGeom prst="rect">
            <a:avLst/>
          </a:prstGeom>
        </p:spPr>
        <p:txBody>
          <a:bodyPr wrap="square" lIns="104095" tIns="52048" rIns="104095" bIns="52048">
            <a:spAutoFit/>
          </a:bodyPr>
          <a:lstStyle/>
          <a:p>
            <a:r>
              <a:rPr lang="ja-JP" altLang="ja-JP" sz="2600" b="1" dirty="0">
                <a:solidFill>
                  <a:srgbClr val="FF0000"/>
                </a:solidFill>
              </a:rPr>
              <a:t>沖透南災連施設代表者</a:t>
            </a:r>
            <a:r>
              <a:rPr lang="ja-JP" altLang="en-US" sz="2600" b="1" dirty="0">
                <a:solidFill>
                  <a:srgbClr val="FF0000"/>
                </a:solidFill>
              </a:rPr>
              <a:t>と</a:t>
            </a:r>
            <a:endParaRPr lang="en-US" altLang="ja-JP" sz="2600" b="1" dirty="0">
              <a:solidFill>
                <a:srgbClr val="FF0000"/>
              </a:solidFill>
            </a:endParaRPr>
          </a:p>
          <a:p>
            <a:r>
              <a:rPr lang="ja-JP" altLang="en-US" sz="2600" b="1" dirty="0">
                <a:solidFill>
                  <a:srgbClr val="FF0000"/>
                </a:solidFill>
              </a:rPr>
              <a:t>南部保健所</a:t>
            </a:r>
            <a:r>
              <a:rPr lang="ja-JP" altLang="ja-JP" sz="2600" b="1" dirty="0">
                <a:solidFill>
                  <a:srgbClr val="FF0000"/>
                </a:solidFill>
              </a:rPr>
              <a:t>連絡先 </a:t>
            </a:r>
            <a:endParaRPr lang="ja-JP" altLang="en-US" sz="2600" b="1" dirty="0">
              <a:solidFill>
                <a:srgbClr val="FF0000"/>
              </a:solidFill>
            </a:endParaRPr>
          </a:p>
        </p:txBody>
      </p:sp>
      <p:graphicFrame>
        <p:nvGraphicFramePr>
          <p:cNvPr id="2" name="表 1">
            <a:extLst>
              <a:ext uri="{FF2B5EF4-FFF2-40B4-BE49-F238E27FC236}">
                <a16:creationId xmlns:a16="http://schemas.microsoft.com/office/drawing/2014/main" id="{25F75295-0FC5-47B3-B553-2F8F2269104C}"/>
              </a:ext>
            </a:extLst>
          </p:cNvPr>
          <p:cNvGraphicFramePr>
            <a:graphicFrameLocks noGrp="1"/>
          </p:cNvGraphicFramePr>
          <p:nvPr>
            <p:extLst>
              <p:ext uri="{D42A27DB-BD31-4B8C-83A1-F6EECF244321}">
                <p14:modId xmlns:p14="http://schemas.microsoft.com/office/powerpoint/2010/main" val="197387441"/>
              </p:ext>
            </p:extLst>
          </p:nvPr>
        </p:nvGraphicFramePr>
        <p:xfrm>
          <a:off x="468263" y="7998182"/>
          <a:ext cx="6624736" cy="1362710"/>
        </p:xfrm>
        <a:graphic>
          <a:graphicData uri="http://schemas.openxmlformats.org/drawingml/2006/table">
            <a:tbl>
              <a:tblPr/>
              <a:tblGrid>
                <a:gridCol w="1428865">
                  <a:extLst>
                    <a:ext uri="{9D8B030D-6E8A-4147-A177-3AD203B41FA5}">
                      <a16:colId xmlns:a16="http://schemas.microsoft.com/office/drawing/2014/main" val="1685606995"/>
                    </a:ext>
                  </a:extLst>
                </a:gridCol>
                <a:gridCol w="974226">
                  <a:extLst>
                    <a:ext uri="{9D8B030D-6E8A-4147-A177-3AD203B41FA5}">
                      <a16:colId xmlns:a16="http://schemas.microsoft.com/office/drawing/2014/main" val="923633391"/>
                    </a:ext>
                  </a:extLst>
                </a:gridCol>
                <a:gridCol w="2036164">
                  <a:extLst>
                    <a:ext uri="{9D8B030D-6E8A-4147-A177-3AD203B41FA5}">
                      <a16:colId xmlns:a16="http://schemas.microsoft.com/office/drawing/2014/main" val="2163016456"/>
                    </a:ext>
                  </a:extLst>
                </a:gridCol>
                <a:gridCol w="1111093">
                  <a:extLst>
                    <a:ext uri="{9D8B030D-6E8A-4147-A177-3AD203B41FA5}">
                      <a16:colId xmlns:a16="http://schemas.microsoft.com/office/drawing/2014/main" val="2010067799"/>
                    </a:ext>
                  </a:extLst>
                </a:gridCol>
                <a:gridCol w="1074388">
                  <a:extLst>
                    <a:ext uri="{9D8B030D-6E8A-4147-A177-3AD203B41FA5}">
                      <a16:colId xmlns:a16="http://schemas.microsoft.com/office/drawing/2014/main" val="1996080117"/>
                    </a:ext>
                  </a:extLst>
                </a:gridCol>
              </a:tblGrid>
              <a:tr h="645309">
                <a:tc>
                  <a:txBody>
                    <a:bodyPr/>
                    <a:lstStyle/>
                    <a:p>
                      <a:pPr algn="ctr">
                        <a:spcAft>
                          <a:spcPts val="0"/>
                        </a:spcAft>
                      </a:pPr>
                      <a:r>
                        <a:rPr kumimoji="1" lang="ja-JP" altLang="en-US" sz="1050" b="1" i="0" u="none" strike="noStrike" kern="1200" baseline="0" dirty="0">
                          <a:solidFill>
                            <a:schemeClr val="tx1"/>
                          </a:solidFill>
                          <a:latin typeface="+mn-ea"/>
                          <a:ea typeface="+mn-ea"/>
                          <a:cs typeface="+mn-cs"/>
                        </a:rPr>
                        <a:t>南部保健所</a:t>
                      </a:r>
                      <a:endParaRPr lang="ja-JP" sz="1050" b="1" kern="100" dirty="0">
                        <a:latin typeface="+mn-ea"/>
                        <a:ea typeface="+mn-ea"/>
                        <a:cs typeface="Times New Roman"/>
                      </a:endParaRPr>
                    </a:p>
                  </a:txBody>
                  <a:tcPr marL="37171" marR="37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1" lang="en-US" altLang="ja-JP" sz="1050" b="1" i="0" u="none" strike="noStrike" kern="1200" baseline="0" dirty="0">
                          <a:solidFill>
                            <a:schemeClr val="tx1"/>
                          </a:solidFill>
                          <a:latin typeface="+mn-ea"/>
                          <a:ea typeface="+mn-ea"/>
                          <a:cs typeface="+mn-cs"/>
                        </a:rPr>
                        <a:t> 〒901-1104</a:t>
                      </a:r>
                      <a:endParaRPr lang="ja-JP" sz="1050" b="1" kern="100" dirty="0">
                        <a:latin typeface="+mn-ea"/>
                        <a:ea typeface="+mn-ea"/>
                        <a:cs typeface="Times New Roman"/>
                      </a:endParaRPr>
                    </a:p>
                  </a:txBody>
                  <a:tcPr marL="37171" marR="37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1" lang="zh-TW" altLang="en-US" sz="1050" b="1" i="0" u="none" strike="noStrike" kern="1200" baseline="0" dirty="0">
                          <a:solidFill>
                            <a:schemeClr val="tx1"/>
                          </a:solidFill>
                          <a:latin typeface="ＭＳ Ｐゴシック" panose="020B0600070205080204" pitchFamily="50" charset="-128"/>
                          <a:ea typeface="ＭＳ Ｐゴシック" panose="020B0600070205080204" pitchFamily="50" charset="-128"/>
                          <a:cs typeface="+mn-cs"/>
                        </a:rPr>
                        <a:t>南風原町字宮平</a:t>
                      </a:r>
                      <a:r>
                        <a:rPr kumimoji="1" lang="en-US" altLang="zh-TW" sz="1050" b="1" i="0" u="none" strike="noStrike" kern="1200" baseline="0" dirty="0">
                          <a:solidFill>
                            <a:schemeClr val="tx1"/>
                          </a:solidFill>
                          <a:latin typeface="ＭＳ Ｐゴシック" panose="020B0600070205080204" pitchFamily="50" charset="-128"/>
                          <a:ea typeface="ＭＳ Ｐゴシック" panose="020B0600070205080204" pitchFamily="50" charset="-128"/>
                          <a:cs typeface="+mn-cs"/>
                        </a:rPr>
                        <a:t>212</a:t>
                      </a:r>
                      <a:endParaRPr lang="ja-JP" sz="1050" b="1" kern="100" dirty="0">
                        <a:latin typeface="ＭＳ Ｐゴシック" panose="020B0600070205080204" pitchFamily="50" charset="-128"/>
                        <a:ea typeface="ＭＳ Ｐゴシック" panose="020B0600070205080204" pitchFamily="50" charset="-128"/>
                        <a:cs typeface="Times New Roman"/>
                      </a:endParaRPr>
                    </a:p>
                  </a:txBody>
                  <a:tcPr marL="37171" marR="37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1" lang="en-US" altLang="ja-JP" sz="1050" b="1" i="0" u="none" strike="noStrike" kern="1200" baseline="0" dirty="0">
                          <a:solidFill>
                            <a:schemeClr val="tx1"/>
                          </a:solidFill>
                          <a:latin typeface="+mn-ea"/>
                          <a:ea typeface="+mn-ea"/>
                          <a:cs typeface="+mn-cs"/>
                        </a:rPr>
                        <a:t>098-889-6945</a:t>
                      </a:r>
                      <a:endParaRPr lang="ja-JP" sz="1050" b="1" kern="100" dirty="0">
                        <a:latin typeface="+mn-ea"/>
                        <a:ea typeface="+mn-ea"/>
                        <a:cs typeface="Times New Roman"/>
                      </a:endParaRPr>
                    </a:p>
                  </a:txBody>
                  <a:tcPr marL="37171" marR="37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1" lang="en-US" altLang="ja-JP" sz="1050" b="1" i="0" u="none" strike="noStrike" kern="1200" baseline="0" dirty="0">
                          <a:solidFill>
                            <a:schemeClr val="tx1"/>
                          </a:solidFill>
                          <a:latin typeface="+mn-ea"/>
                          <a:ea typeface="+mn-ea"/>
                          <a:cs typeface="+mn-cs"/>
                        </a:rPr>
                        <a:t>098-888-1348</a:t>
                      </a:r>
                      <a:endParaRPr lang="ja-JP" sz="1050" b="1" kern="100" dirty="0">
                        <a:latin typeface="+mn-ea"/>
                        <a:ea typeface="+mn-ea"/>
                        <a:cs typeface="Times New Roman"/>
                      </a:endParaRPr>
                    </a:p>
                  </a:txBody>
                  <a:tcPr marL="37171" marR="37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711304"/>
                  </a:ext>
                </a:extLst>
              </a:tr>
              <a:tr h="717401">
                <a:tc>
                  <a:txBody>
                    <a:bodyPr/>
                    <a:lstStyle/>
                    <a:p>
                      <a:pPr algn="ctr">
                        <a:spcAft>
                          <a:spcPts val="0"/>
                        </a:spcAft>
                      </a:pPr>
                      <a:r>
                        <a:rPr kumimoji="1" lang="ja-JP" altLang="en-US" sz="1050" b="1" i="0" u="none" strike="noStrike" kern="1200" baseline="0" dirty="0">
                          <a:solidFill>
                            <a:schemeClr val="tx1"/>
                          </a:solidFill>
                          <a:latin typeface="+mn-ea"/>
                          <a:ea typeface="+mn-ea"/>
                          <a:cs typeface="+mn-cs"/>
                        </a:rPr>
                        <a:t>南部合同庁舎</a:t>
                      </a:r>
                      <a:endParaRPr lang="ja-JP" sz="1050" b="1" kern="100" dirty="0">
                        <a:latin typeface="+mn-ea"/>
                        <a:ea typeface="+mn-ea"/>
                        <a:cs typeface="Times New Roman"/>
                      </a:endParaRPr>
                    </a:p>
                  </a:txBody>
                  <a:tcPr marL="37171" marR="37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050" b="1" kern="100" dirty="0">
                          <a:latin typeface="+mn-ea"/>
                          <a:ea typeface="+mn-ea"/>
                          <a:cs typeface="Times New Roman"/>
                        </a:rPr>
                        <a:t> 〒</a:t>
                      </a:r>
                      <a:r>
                        <a:rPr lang="en-US" altLang="ja-JP" sz="1050" b="1" kern="100" dirty="0">
                          <a:latin typeface="+mn-ea"/>
                          <a:ea typeface="+mn-ea"/>
                          <a:cs typeface="Times New Roman"/>
                        </a:rPr>
                        <a:t>900-0029 </a:t>
                      </a:r>
                      <a:endParaRPr lang="ja-JP" sz="1050" b="1" kern="100" dirty="0">
                        <a:latin typeface="+mn-ea"/>
                        <a:ea typeface="+mn-ea"/>
                        <a:cs typeface="Times New Roman"/>
                      </a:endParaRPr>
                    </a:p>
                  </a:txBody>
                  <a:tcPr marL="37171" marR="37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1050" b="1" kern="100" dirty="0">
                          <a:latin typeface="ＭＳ Ｐゴシック" panose="020B0600070205080204" pitchFamily="50" charset="-128"/>
                          <a:ea typeface="ＭＳ Ｐゴシック" panose="020B0600070205080204" pitchFamily="50" charset="-128"/>
                          <a:cs typeface="Times New Roman"/>
                        </a:rPr>
                        <a:t>沖縄県那覇市旭町１１６−３７</a:t>
                      </a:r>
                      <a:endParaRPr lang="ja-JP" sz="1050" b="1" kern="100" dirty="0">
                        <a:latin typeface="ＭＳ Ｐゴシック" panose="020B0600070205080204" pitchFamily="50" charset="-128"/>
                        <a:ea typeface="ＭＳ Ｐゴシック" panose="020B0600070205080204" pitchFamily="50" charset="-128"/>
                        <a:cs typeface="Times New Roman"/>
                      </a:endParaRPr>
                    </a:p>
                  </a:txBody>
                  <a:tcPr marL="37171" marR="37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b="1" kern="100" dirty="0">
                          <a:latin typeface="+mn-ea"/>
                          <a:ea typeface="+mn-ea"/>
                          <a:cs typeface="Times New Roman"/>
                        </a:rPr>
                        <a:t>098-867-1066</a:t>
                      </a:r>
                      <a:endParaRPr lang="ja-JP" sz="1050" b="1" kern="100" dirty="0">
                        <a:latin typeface="+mn-ea"/>
                        <a:ea typeface="+mn-ea"/>
                        <a:cs typeface="Times New Roman"/>
                      </a:endParaRPr>
                    </a:p>
                  </a:txBody>
                  <a:tcPr marL="37171" marR="37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b="1" kern="100" dirty="0">
                          <a:latin typeface="+mn-ea"/>
                          <a:ea typeface="+mn-ea"/>
                          <a:cs typeface="Times New Roman"/>
                        </a:rPr>
                        <a:t>098-891-6677</a:t>
                      </a:r>
                      <a:endParaRPr lang="ja-JP" sz="1050" b="1" kern="100" dirty="0">
                        <a:latin typeface="+mn-ea"/>
                        <a:ea typeface="+mn-ea"/>
                        <a:cs typeface="Times New Roman"/>
                      </a:endParaRPr>
                    </a:p>
                  </a:txBody>
                  <a:tcPr marL="37171" marR="37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6256452"/>
                  </a:ext>
                </a:extLst>
              </a:tr>
            </a:tbl>
          </a:graphicData>
        </a:graphic>
      </p:graphicFrame>
      <p:sp>
        <p:nvSpPr>
          <p:cNvPr id="13" name="正方形/長方形 12">
            <a:extLst>
              <a:ext uri="{FF2B5EF4-FFF2-40B4-BE49-F238E27FC236}">
                <a16:creationId xmlns:a16="http://schemas.microsoft.com/office/drawing/2014/main" id="{633002D0-3254-475A-8671-84575403720F}"/>
              </a:ext>
            </a:extLst>
          </p:cNvPr>
          <p:cNvSpPr/>
          <p:nvPr/>
        </p:nvSpPr>
        <p:spPr>
          <a:xfrm>
            <a:off x="0" y="1098258"/>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14" name="図 13">
            <a:extLst>
              <a:ext uri="{FF2B5EF4-FFF2-40B4-BE49-F238E27FC236}">
                <a16:creationId xmlns:a16="http://schemas.microsoft.com/office/drawing/2014/main" id="{9E020975-53EA-4023-B4FD-A5E36B8F0602}"/>
              </a:ext>
            </a:extLst>
          </p:cNvPr>
          <p:cNvPicPr>
            <a:picLocks noChangeAspect="1"/>
          </p:cNvPicPr>
          <p:nvPr/>
        </p:nvPicPr>
        <p:blipFill>
          <a:blip r:embed="rId2" cstate="print">
            <a:alphaModFix amt="10000"/>
          </a:blip>
          <a:stretch>
            <a:fillRect/>
          </a:stretch>
        </p:blipFill>
        <p:spPr>
          <a:xfrm>
            <a:off x="6258075" y="215876"/>
            <a:ext cx="981148" cy="1012169"/>
          </a:xfrm>
          <a:prstGeom prst="rect">
            <a:avLst/>
          </a:prstGeom>
        </p:spPr>
      </p:pic>
      <p:sp>
        <p:nvSpPr>
          <p:cNvPr id="3" name="テキスト ボックス 2">
            <a:extLst>
              <a:ext uri="{FF2B5EF4-FFF2-40B4-BE49-F238E27FC236}">
                <a16:creationId xmlns:a16="http://schemas.microsoft.com/office/drawing/2014/main" id="{AB01B233-6890-957D-0B39-BD6093667F0F}"/>
              </a:ext>
            </a:extLst>
          </p:cNvPr>
          <p:cNvSpPr txBox="1"/>
          <p:nvPr/>
        </p:nvSpPr>
        <p:spPr>
          <a:xfrm>
            <a:off x="1004069" y="3420633"/>
            <a:ext cx="5553123" cy="1015663"/>
          </a:xfrm>
          <a:prstGeom prst="rect">
            <a:avLst/>
          </a:prstGeom>
          <a:noFill/>
        </p:spPr>
        <p:txBody>
          <a:bodyPr wrap="none" rtlCol="0">
            <a:spAutoFit/>
          </a:bodyPr>
          <a:lstStyle/>
          <a:p>
            <a:r>
              <a:rPr kumimoji="1" lang="ja-JP" altLang="en-US" dirty="0"/>
              <a:t>各施設代表者名と代表看護師、技士の「名簿一覧</a:t>
            </a:r>
            <a:endParaRPr kumimoji="1" lang="en-US" altLang="ja-JP" dirty="0"/>
          </a:p>
          <a:p>
            <a:r>
              <a:rPr lang="ja-JP" altLang="en-US" dirty="0"/>
              <a:t>と各施設の電話、</a:t>
            </a:r>
            <a:r>
              <a:rPr lang="en-US" altLang="ja-JP" dirty="0"/>
              <a:t>FAX</a:t>
            </a:r>
            <a:r>
              <a:rPr lang="ja-JP" altLang="en-US" dirty="0"/>
              <a:t>番号を記載されている。</a:t>
            </a:r>
            <a:endParaRPr lang="en-US" altLang="ja-JP" dirty="0"/>
          </a:p>
          <a:p>
            <a:r>
              <a:rPr lang="ja-JP" altLang="en-US" dirty="0"/>
              <a:t>ここでは省略。</a:t>
            </a:r>
            <a:endParaRPr kumimoji="1" lang="ja-JP" altLang="en-US" dirty="0"/>
          </a:p>
        </p:txBody>
      </p:sp>
    </p:spTree>
    <p:extLst>
      <p:ext uri="{BB962C8B-B14F-4D97-AF65-F5344CB8AC3E}">
        <p14:creationId xmlns:p14="http://schemas.microsoft.com/office/powerpoint/2010/main" val="401796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353780" y="575916"/>
            <a:ext cx="3883235" cy="523220"/>
          </a:xfrm>
          <a:prstGeom prst="rect">
            <a:avLst/>
          </a:prstGeom>
          <a:noFill/>
        </p:spPr>
        <p:txBody>
          <a:bodyPr wrap="square" rtlCol="0">
            <a:spAutoFit/>
          </a:bodyPr>
          <a:lstStyle/>
          <a:p>
            <a:pPr algn="r"/>
            <a:r>
              <a:rPr lang="ja-JP" altLang="en-US" sz="2800" b="1" dirty="0">
                <a:solidFill>
                  <a:srgbClr val="FF0000"/>
                </a:solidFill>
              </a:rPr>
              <a:t>支援透析の際のルール</a:t>
            </a:r>
            <a:endParaRPr kumimoji="1" lang="ja-JP" altLang="en-US" sz="2800" dirty="0"/>
          </a:p>
        </p:txBody>
      </p:sp>
      <p:graphicFrame>
        <p:nvGraphicFramePr>
          <p:cNvPr id="8" name="表 7"/>
          <p:cNvGraphicFramePr>
            <a:graphicFrameLocks noGrp="1"/>
          </p:cNvGraphicFramePr>
          <p:nvPr>
            <p:extLst>
              <p:ext uri="{D42A27DB-BD31-4B8C-83A1-F6EECF244321}">
                <p14:modId xmlns:p14="http://schemas.microsoft.com/office/powerpoint/2010/main" val="1159648171"/>
              </p:ext>
            </p:extLst>
          </p:nvPr>
        </p:nvGraphicFramePr>
        <p:xfrm>
          <a:off x="396255" y="1678986"/>
          <a:ext cx="6768752" cy="8473994"/>
        </p:xfrm>
        <a:graphic>
          <a:graphicData uri="http://schemas.openxmlformats.org/drawingml/2006/table">
            <a:tbl>
              <a:tblPr firstRow="1" bandRow="1">
                <a:tableStyleId>{5940675A-B579-460E-94D1-54222C63F5DA}</a:tableStyleId>
              </a:tblPr>
              <a:tblGrid>
                <a:gridCol w="345344">
                  <a:extLst>
                    <a:ext uri="{9D8B030D-6E8A-4147-A177-3AD203B41FA5}">
                      <a16:colId xmlns:a16="http://schemas.microsoft.com/office/drawing/2014/main" val="20000"/>
                    </a:ext>
                  </a:extLst>
                </a:gridCol>
                <a:gridCol w="3177169">
                  <a:extLst>
                    <a:ext uri="{9D8B030D-6E8A-4147-A177-3AD203B41FA5}">
                      <a16:colId xmlns:a16="http://schemas.microsoft.com/office/drawing/2014/main" val="20001"/>
                    </a:ext>
                  </a:extLst>
                </a:gridCol>
                <a:gridCol w="138138">
                  <a:extLst>
                    <a:ext uri="{9D8B030D-6E8A-4147-A177-3AD203B41FA5}">
                      <a16:colId xmlns:a16="http://schemas.microsoft.com/office/drawing/2014/main" val="20002"/>
                    </a:ext>
                  </a:extLst>
                </a:gridCol>
                <a:gridCol w="3108101">
                  <a:extLst>
                    <a:ext uri="{9D8B030D-6E8A-4147-A177-3AD203B41FA5}">
                      <a16:colId xmlns:a16="http://schemas.microsoft.com/office/drawing/2014/main" val="20003"/>
                    </a:ext>
                  </a:extLst>
                </a:gridCol>
              </a:tblGrid>
              <a:tr h="1394056">
                <a:tc gridSpan="4">
                  <a:txBody>
                    <a:bodyPr/>
                    <a:lstStyle/>
                    <a:p>
                      <a:r>
                        <a:rPr kumimoji="1" lang="ja-JP" altLang="en-US" sz="1050" dirty="0">
                          <a:latin typeface="+mn-ea"/>
                          <a:ea typeface="+mn-ea"/>
                        </a:rPr>
                        <a:t>　　　・透析時間は３時間</a:t>
                      </a:r>
                      <a:endParaRPr kumimoji="1" lang="en-US" altLang="ja-JP" sz="1050" dirty="0">
                        <a:latin typeface="+mn-ea"/>
                        <a:ea typeface="+mn-ea"/>
                      </a:endParaRPr>
                    </a:p>
                    <a:p>
                      <a:r>
                        <a:rPr kumimoji="1" lang="ja-JP" altLang="en-US" sz="1050" dirty="0">
                          <a:latin typeface="+mn-ea"/>
                          <a:ea typeface="+mn-ea"/>
                        </a:rPr>
                        <a:t>　　　　</a:t>
                      </a:r>
                      <a:r>
                        <a:rPr kumimoji="1" lang="en-US" altLang="ja-JP" sz="1050" dirty="0">
                          <a:latin typeface="+mn-ea"/>
                          <a:ea typeface="+mn-ea"/>
                        </a:rPr>
                        <a:t>(</a:t>
                      </a:r>
                      <a:r>
                        <a:rPr kumimoji="1" lang="ja-JP" altLang="en-US" sz="1050" dirty="0">
                          <a:latin typeface="+mn-ea"/>
                          <a:ea typeface="+mn-ea"/>
                        </a:rPr>
                        <a:t>患者状況に応じた透析時間・治療方法等は支援透析施設の医師の判断に任せる</a:t>
                      </a:r>
                      <a:r>
                        <a:rPr kumimoji="1" lang="en-US" altLang="ja-JP" sz="1050" dirty="0">
                          <a:latin typeface="+mn-ea"/>
                          <a:ea typeface="+mn-ea"/>
                        </a:rPr>
                        <a:t>)</a:t>
                      </a:r>
                    </a:p>
                    <a:p>
                      <a:r>
                        <a:rPr kumimoji="1" lang="ja-JP" altLang="en-US" sz="1050" dirty="0">
                          <a:latin typeface="+mn-ea"/>
                          <a:ea typeface="+mn-ea"/>
                        </a:rPr>
                        <a:t>　　　・</a:t>
                      </a:r>
                      <a:r>
                        <a:rPr kumimoji="1" lang="en-US" altLang="ja-JP" sz="1050" dirty="0">
                          <a:latin typeface="+mn-ea"/>
                          <a:ea typeface="+mn-ea"/>
                        </a:rPr>
                        <a:t>ESA</a:t>
                      </a:r>
                      <a:r>
                        <a:rPr kumimoji="1" lang="ja-JP" altLang="en-US" sz="1050" dirty="0">
                          <a:latin typeface="+mn-ea"/>
                          <a:ea typeface="+mn-ea"/>
                        </a:rPr>
                        <a:t>製剤、静注</a:t>
                      </a:r>
                      <a:r>
                        <a:rPr kumimoji="1" lang="en-US" altLang="ja-JP" sz="1050" dirty="0" err="1">
                          <a:latin typeface="+mn-ea"/>
                          <a:ea typeface="+mn-ea"/>
                        </a:rPr>
                        <a:t>VitD</a:t>
                      </a:r>
                      <a:r>
                        <a:rPr kumimoji="1" lang="ja-JP" altLang="en-US" sz="1050" dirty="0">
                          <a:latin typeface="+mn-ea"/>
                          <a:ea typeface="+mn-ea"/>
                        </a:rPr>
                        <a:t>製剤などの定期薬は施行しない</a:t>
                      </a:r>
                      <a:endParaRPr kumimoji="1" lang="en-US" altLang="ja-JP" sz="1050" dirty="0">
                        <a:latin typeface="+mn-ea"/>
                        <a:ea typeface="+mn-ea"/>
                      </a:endParaRPr>
                    </a:p>
                    <a:p>
                      <a:r>
                        <a:rPr kumimoji="1" lang="ja-JP" altLang="en-US" sz="1050" dirty="0">
                          <a:latin typeface="+mn-ea"/>
                          <a:ea typeface="+mn-ea"/>
                        </a:rPr>
                        <a:t> 　　　　</a:t>
                      </a:r>
                      <a:r>
                        <a:rPr kumimoji="1" lang="en-US" altLang="ja-JP" sz="1050" dirty="0">
                          <a:latin typeface="+mn-ea"/>
                          <a:ea typeface="+mn-ea"/>
                        </a:rPr>
                        <a:t>(</a:t>
                      </a:r>
                      <a:r>
                        <a:rPr kumimoji="1" lang="ja-JP" altLang="en-US" sz="1050" dirty="0">
                          <a:latin typeface="+mn-ea"/>
                          <a:ea typeface="+mn-ea"/>
                        </a:rPr>
                        <a:t>抗菌薬等に関しては支援透析施設の医師の判断に任せる</a:t>
                      </a:r>
                      <a:r>
                        <a:rPr kumimoji="1" lang="en-US" altLang="ja-JP" sz="1050" dirty="0">
                          <a:latin typeface="+mn-ea"/>
                          <a:ea typeface="+mn-ea"/>
                        </a:rPr>
                        <a:t>)</a:t>
                      </a:r>
                    </a:p>
                    <a:p>
                      <a:r>
                        <a:rPr kumimoji="1" lang="ja-JP" altLang="en-US" sz="1050" dirty="0">
                          <a:latin typeface="+mn-ea"/>
                          <a:ea typeface="+mn-ea"/>
                        </a:rPr>
                        <a:t>　　　・ダイアライザー等の器材類は支援透析施設の物品を使用する</a:t>
                      </a:r>
                      <a:r>
                        <a:rPr kumimoji="1" lang="en-US" altLang="ja-JP" sz="1050" dirty="0">
                          <a:latin typeface="+mn-ea"/>
                          <a:ea typeface="+mn-ea"/>
                        </a:rPr>
                        <a:t>(</a:t>
                      </a:r>
                      <a:r>
                        <a:rPr kumimoji="1" lang="ja-JP" altLang="en-US" sz="1050" dirty="0">
                          <a:latin typeface="+mn-ea"/>
                          <a:ea typeface="+mn-ea"/>
                        </a:rPr>
                        <a:t>原則、持ち込みは行わない</a:t>
                      </a:r>
                      <a:r>
                        <a:rPr kumimoji="1" lang="en-US" altLang="ja-JP" sz="1050" dirty="0">
                          <a:latin typeface="+mn-ea"/>
                          <a:ea typeface="+mn-ea"/>
                        </a:rPr>
                        <a:t>)</a:t>
                      </a:r>
                    </a:p>
                    <a:p>
                      <a:r>
                        <a:rPr kumimoji="1" lang="ja-JP" altLang="en-US" sz="1050" dirty="0">
                          <a:latin typeface="+mn-ea"/>
                          <a:ea typeface="+mn-ea"/>
                        </a:rPr>
                        <a:t>　　　・依頼施設スタッフが同行し、支援透析対応する</a:t>
                      </a:r>
                      <a:endParaRPr kumimoji="1" lang="en-US" altLang="ja-JP" sz="1050" dirty="0">
                        <a:latin typeface="+mn-ea"/>
                        <a:ea typeface="+mn-ea"/>
                      </a:endParaRPr>
                    </a:p>
                    <a:p>
                      <a:r>
                        <a:rPr kumimoji="1" lang="ja-JP" altLang="en-US" sz="1050" dirty="0">
                          <a:latin typeface="+mn-ea"/>
                          <a:ea typeface="+mn-ea"/>
                        </a:rPr>
                        <a:t>　　　　</a:t>
                      </a:r>
                      <a:r>
                        <a:rPr kumimoji="1" lang="en-US" altLang="ja-JP" sz="1050" dirty="0">
                          <a:latin typeface="+mn-ea"/>
                          <a:ea typeface="+mn-ea"/>
                        </a:rPr>
                        <a:t>(</a:t>
                      </a:r>
                      <a:r>
                        <a:rPr kumimoji="1" lang="ja-JP" altLang="en-US" sz="1050" dirty="0">
                          <a:latin typeface="+mn-ea"/>
                          <a:ea typeface="+mn-ea"/>
                        </a:rPr>
                        <a:t>被災等でスタッフ数不足、同行不可などが発生した場合は速やかに「本部へ」連絡する</a:t>
                      </a:r>
                      <a:r>
                        <a:rPr kumimoji="1" lang="en-US" altLang="ja-JP" sz="1050" dirty="0">
                          <a:latin typeface="+mn-ea"/>
                          <a:ea typeface="+mn-ea"/>
                        </a:rPr>
                        <a:t>)</a:t>
                      </a:r>
                      <a:endParaRPr kumimoji="1" lang="ja-JP" altLang="en-US" sz="1050" dirty="0">
                        <a:latin typeface="+mn-ea"/>
                        <a:ea typeface="+mn-ea"/>
                      </a:endParaRP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272357">
                <a:tc>
                  <a:txBody>
                    <a:bodyPr/>
                    <a:lstStyle/>
                    <a:p>
                      <a:endParaRPr kumimoji="1" lang="ja-JP" altLang="en-US" sz="1050" dirty="0">
                        <a:latin typeface="+mn-ea"/>
                        <a:ea typeface="+mn-ea"/>
                      </a:endParaRPr>
                    </a:p>
                  </a:txBody>
                  <a:tcPr/>
                </a:tc>
                <a:tc gridSpan="2">
                  <a:txBody>
                    <a:bodyPr/>
                    <a:lstStyle/>
                    <a:p>
                      <a:pPr algn="ctr"/>
                      <a:r>
                        <a:rPr kumimoji="1" lang="ja-JP" altLang="en-US" sz="1050" dirty="0">
                          <a:latin typeface="+mn-ea"/>
                          <a:ea typeface="+mn-ea"/>
                        </a:rPr>
                        <a:t>依頼施設</a:t>
                      </a:r>
                    </a:p>
                  </a:txBody>
                  <a:tcPr/>
                </a:tc>
                <a:tc hMerge="1">
                  <a:txBody>
                    <a:bodyPr/>
                    <a:lstStyle/>
                    <a:p>
                      <a:pPr algn="ctr"/>
                      <a:endParaRPr kumimoji="1" lang="ja-JP" altLang="en-US" sz="1200" dirty="0">
                        <a:latin typeface="+mn-ea"/>
                        <a:ea typeface="+mn-ea"/>
                      </a:endParaRPr>
                    </a:p>
                  </a:txBody>
                  <a:tcPr/>
                </a:tc>
                <a:tc>
                  <a:txBody>
                    <a:bodyPr/>
                    <a:lstStyle/>
                    <a:p>
                      <a:pPr algn="ctr"/>
                      <a:r>
                        <a:rPr kumimoji="1" lang="ja-JP" altLang="ja-JP" sz="1050" kern="1200" dirty="0">
                          <a:solidFill>
                            <a:schemeClr val="tx1"/>
                          </a:solidFill>
                          <a:latin typeface="+mn-ea"/>
                          <a:ea typeface="+mn-ea"/>
                          <a:cs typeface="+mn-cs"/>
                        </a:rPr>
                        <a:t>支援施設</a:t>
                      </a:r>
                      <a:endParaRPr kumimoji="1" lang="ja-JP" altLang="en-US" sz="1050" dirty="0">
                        <a:latin typeface="+mn-ea"/>
                        <a:ea typeface="+mn-ea"/>
                      </a:endParaRPr>
                    </a:p>
                  </a:txBody>
                  <a:tcPr/>
                </a:tc>
                <a:extLst>
                  <a:ext uri="{0D108BD9-81ED-4DB2-BD59-A6C34878D82A}">
                    <a16:rowId xmlns:a16="http://schemas.microsoft.com/office/drawing/2014/main" val="10001"/>
                  </a:ext>
                </a:extLst>
              </a:tr>
              <a:tr h="25820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ja-JP" sz="1050" kern="1200" dirty="0">
                          <a:solidFill>
                            <a:schemeClr val="tx1"/>
                          </a:solidFill>
                          <a:latin typeface="+mn-ea"/>
                          <a:ea typeface="+mn-ea"/>
                          <a:cs typeface="+mn-cs"/>
                        </a:rPr>
                        <a:t>受け入れ調整</a:t>
                      </a:r>
                    </a:p>
                    <a:p>
                      <a:pPr algn="ctr"/>
                      <a:endParaRPr kumimoji="1" lang="ja-JP" altLang="en-US" sz="1050" dirty="0">
                        <a:latin typeface="+mn-ea"/>
                        <a:ea typeface="+mn-ea"/>
                      </a:endParaRPr>
                    </a:p>
                  </a:txBody>
                  <a:tcPr vert="eaVert"/>
                </a:tc>
                <a:tc gridSpan="2">
                  <a:txBody>
                    <a:bodyPr/>
                    <a:lstStyle/>
                    <a:p>
                      <a:r>
                        <a:rPr kumimoji="1" lang="ja-JP" altLang="en-US" sz="1050" dirty="0">
                          <a:latin typeface="+mn-ea"/>
                          <a:ea typeface="+mn-ea"/>
                        </a:rPr>
                        <a:t>□必要事項を支援施設へ連絡</a:t>
                      </a:r>
                      <a:endParaRPr kumimoji="1" lang="en-US" altLang="ja-JP" sz="1050" dirty="0">
                        <a:latin typeface="+mn-ea"/>
                        <a:ea typeface="+mn-ea"/>
                      </a:endParaRPr>
                    </a:p>
                    <a:p>
                      <a:r>
                        <a:rPr kumimoji="1" lang="ja-JP" altLang="en-US" sz="1050" dirty="0">
                          <a:latin typeface="+mn-ea"/>
                          <a:ea typeface="+mn-ea"/>
                        </a:rPr>
                        <a:t>　優先①：依頼患者数・感染症有無・同行スタッフ数等</a:t>
                      </a:r>
                      <a:endParaRPr kumimoji="1" lang="ja-JP" altLang="ja-JP" sz="1050" kern="1200" dirty="0">
                        <a:solidFill>
                          <a:schemeClr val="tx1"/>
                        </a:solidFill>
                        <a:latin typeface="+mn-ea"/>
                        <a:ea typeface="+mn-ea"/>
                        <a:cs typeface="+mn-cs"/>
                      </a:endParaRPr>
                    </a:p>
                    <a:p>
                      <a:r>
                        <a:rPr kumimoji="1" lang="ja-JP" altLang="en-US" sz="1050" kern="1200" dirty="0">
                          <a:solidFill>
                            <a:schemeClr val="tx1"/>
                          </a:solidFill>
                          <a:latin typeface="+mn-ea"/>
                          <a:ea typeface="+mn-ea"/>
                          <a:cs typeface="+mn-cs"/>
                        </a:rPr>
                        <a:t>　</a:t>
                      </a:r>
                      <a:r>
                        <a:rPr kumimoji="1" lang="ja-JP" altLang="ja-JP" sz="1050" kern="1200" dirty="0">
                          <a:solidFill>
                            <a:schemeClr val="tx1"/>
                          </a:solidFill>
                          <a:latin typeface="+mn-ea"/>
                          <a:ea typeface="+mn-ea"/>
                          <a:cs typeface="+mn-cs"/>
                        </a:rPr>
                        <a:t>優先</a:t>
                      </a:r>
                      <a:r>
                        <a:rPr kumimoji="1" lang="en-US" altLang="ja-JP" sz="1050" kern="1200" dirty="0">
                          <a:solidFill>
                            <a:schemeClr val="tx1"/>
                          </a:solidFill>
                          <a:latin typeface="+mn-ea"/>
                          <a:ea typeface="+mn-ea"/>
                          <a:cs typeface="+mn-cs"/>
                        </a:rPr>
                        <a:t>②</a:t>
                      </a:r>
                      <a:r>
                        <a:rPr kumimoji="1" lang="ja-JP" altLang="ja-JP" sz="1050" kern="1200" dirty="0">
                          <a:solidFill>
                            <a:schemeClr val="tx1"/>
                          </a:solidFill>
                          <a:latin typeface="+mn-ea"/>
                          <a:ea typeface="+mn-ea"/>
                          <a:cs typeface="+mn-cs"/>
                        </a:rPr>
                        <a:t>：患者氏名・ダイアライザー</a:t>
                      </a:r>
                    </a:p>
                    <a:p>
                      <a:r>
                        <a:rPr kumimoji="1" lang="ja-JP" altLang="en-US" sz="1050" kern="1200" dirty="0">
                          <a:solidFill>
                            <a:schemeClr val="tx1"/>
                          </a:solidFill>
                          <a:latin typeface="+mn-ea"/>
                          <a:ea typeface="+mn-ea"/>
                          <a:cs typeface="+mn-cs"/>
                        </a:rPr>
                        <a:t>　</a:t>
                      </a:r>
                      <a:r>
                        <a:rPr kumimoji="1" lang="ja-JP" altLang="ja-JP" sz="1050" kern="1200" dirty="0">
                          <a:solidFill>
                            <a:schemeClr val="tx1"/>
                          </a:solidFill>
                          <a:latin typeface="+mn-ea"/>
                          <a:ea typeface="+mn-ea"/>
                          <a:cs typeface="+mn-cs"/>
                        </a:rPr>
                        <a:t>優先</a:t>
                      </a:r>
                      <a:r>
                        <a:rPr kumimoji="1" lang="en-US" altLang="ja-JP" sz="1050" kern="1200" dirty="0">
                          <a:solidFill>
                            <a:schemeClr val="tx1"/>
                          </a:solidFill>
                          <a:latin typeface="+mn-ea"/>
                          <a:ea typeface="+mn-ea"/>
                          <a:cs typeface="+mn-cs"/>
                        </a:rPr>
                        <a:t>③</a:t>
                      </a:r>
                      <a:r>
                        <a:rPr kumimoji="1" lang="ja-JP" altLang="ja-JP" sz="1050" kern="1200" dirty="0">
                          <a:solidFill>
                            <a:schemeClr val="tx1"/>
                          </a:solidFill>
                          <a:latin typeface="+mn-ea"/>
                          <a:ea typeface="+mn-ea"/>
                          <a:cs typeface="+mn-cs"/>
                        </a:rPr>
                        <a:t>：透析条件等の事前伝達</a:t>
                      </a:r>
                      <a:r>
                        <a:rPr kumimoji="1" lang="en-US" altLang="ja-JP" sz="1050" kern="1200" dirty="0">
                          <a:solidFill>
                            <a:schemeClr val="tx1"/>
                          </a:solidFill>
                          <a:latin typeface="+mn-ea"/>
                          <a:ea typeface="+mn-ea"/>
                          <a:cs typeface="+mn-cs"/>
                        </a:rPr>
                        <a:t>(FAX</a:t>
                      </a:r>
                      <a:r>
                        <a:rPr kumimoji="1" lang="ja-JP" altLang="ja-JP" sz="1050" kern="1200" dirty="0" err="1">
                          <a:solidFill>
                            <a:schemeClr val="tx1"/>
                          </a:solidFill>
                          <a:latin typeface="+mn-ea"/>
                          <a:ea typeface="+mn-ea"/>
                          <a:cs typeface="+mn-cs"/>
                        </a:rPr>
                        <a:t>、</a:t>
                      </a:r>
                      <a:r>
                        <a:rPr kumimoji="1" lang="ja-JP" altLang="ja-JP" sz="1050" kern="1200" dirty="0">
                          <a:solidFill>
                            <a:schemeClr val="tx1"/>
                          </a:solidFill>
                          <a:latin typeface="+mn-ea"/>
                          <a:ea typeface="+mn-ea"/>
                          <a:cs typeface="+mn-cs"/>
                        </a:rPr>
                        <a:t>画像添付など</a:t>
                      </a:r>
                      <a:r>
                        <a:rPr kumimoji="1" lang="en-US" altLang="ja-JP" sz="1050" kern="1200" dirty="0">
                          <a:solidFill>
                            <a:schemeClr val="tx1"/>
                          </a:solidFill>
                          <a:latin typeface="+mn-ea"/>
                          <a:ea typeface="+mn-ea"/>
                          <a:cs typeface="+mn-cs"/>
                        </a:rPr>
                        <a:t>)</a:t>
                      </a:r>
                      <a:r>
                        <a:rPr kumimoji="1" lang="ja-JP" altLang="ja-JP" sz="1050" kern="1200" dirty="0">
                          <a:solidFill>
                            <a:schemeClr val="tx1"/>
                          </a:solidFill>
                          <a:latin typeface="+mn-ea"/>
                          <a:ea typeface="+mn-ea"/>
                          <a:cs typeface="+mn-cs"/>
                        </a:rPr>
                        <a:t>　　</a:t>
                      </a:r>
                    </a:p>
                    <a:p>
                      <a:r>
                        <a:rPr kumimoji="1" lang="ja-JP" altLang="en-US" sz="1050" kern="1200" dirty="0">
                          <a:solidFill>
                            <a:schemeClr val="tx1"/>
                          </a:solidFill>
                          <a:latin typeface="+mn-ea"/>
                          <a:ea typeface="+mn-ea"/>
                          <a:cs typeface="+mn-cs"/>
                        </a:rPr>
                        <a:t>　</a:t>
                      </a:r>
                      <a:r>
                        <a:rPr kumimoji="1" lang="ja-JP" altLang="ja-JP" sz="1050" kern="1200" dirty="0">
                          <a:solidFill>
                            <a:schemeClr val="tx1"/>
                          </a:solidFill>
                          <a:latin typeface="+mn-ea"/>
                          <a:ea typeface="+mn-ea"/>
                          <a:cs typeface="+mn-cs"/>
                        </a:rPr>
                        <a:t>※器材準備等の為、早めの情報提供が望ましい</a:t>
                      </a:r>
                    </a:p>
                    <a:p>
                      <a:r>
                        <a:rPr kumimoji="1" lang="ja-JP" altLang="ja-JP" sz="1050" kern="1200" dirty="0">
                          <a:solidFill>
                            <a:schemeClr val="tx1"/>
                          </a:solidFill>
                          <a:latin typeface="+mn-ea"/>
                          <a:ea typeface="+mn-ea"/>
                          <a:cs typeface="+mn-cs"/>
                        </a:rPr>
                        <a:t>□患者へ必要事項連絡</a:t>
                      </a:r>
                    </a:p>
                    <a:p>
                      <a:r>
                        <a:rPr kumimoji="1" lang="ja-JP" altLang="en-US" sz="1050" kern="1200" dirty="0">
                          <a:solidFill>
                            <a:schemeClr val="tx1"/>
                          </a:solidFill>
                          <a:latin typeface="+mn-ea"/>
                          <a:ea typeface="+mn-ea"/>
                          <a:cs typeface="+mn-cs"/>
                        </a:rPr>
                        <a:t>　</a:t>
                      </a:r>
                      <a:r>
                        <a:rPr kumimoji="1" lang="ja-JP" altLang="ja-JP" sz="1050" kern="1200" dirty="0">
                          <a:solidFill>
                            <a:schemeClr val="tx1"/>
                          </a:solidFill>
                          <a:latin typeface="+mn-ea"/>
                          <a:ea typeface="+mn-ea"/>
                          <a:cs typeface="+mn-cs"/>
                        </a:rPr>
                        <a:t>支援透析施設・移動手段・来院時間</a:t>
                      </a:r>
                    </a:p>
                    <a:p>
                      <a:r>
                        <a:rPr kumimoji="1" lang="ja-JP" altLang="en-US" sz="1050" kern="1200" dirty="0">
                          <a:solidFill>
                            <a:schemeClr val="tx1"/>
                          </a:solidFill>
                          <a:latin typeface="+mn-ea"/>
                          <a:ea typeface="+mn-ea"/>
                          <a:cs typeface="+mn-cs"/>
                        </a:rPr>
                        <a:t>　</a:t>
                      </a:r>
                      <a:r>
                        <a:rPr kumimoji="1" lang="ja-JP" altLang="ja-JP" sz="1050" kern="1200" dirty="0">
                          <a:solidFill>
                            <a:schemeClr val="tx1"/>
                          </a:solidFill>
                          <a:latin typeface="+mn-ea"/>
                          <a:ea typeface="+mn-ea"/>
                          <a:cs typeface="+mn-cs"/>
                        </a:rPr>
                        <a:t>持参物品</a:t>
                      </a:r>
                      <a:r>
                        <a:rPr kumimoji="1" lang="en-US" altLang="ja-JP" sz="1050" kern="1200" dirty="0">
                          <a:solidFill>
                            <a:schemeClr val="tx1"/>
                          </a:solidFill>
                          <a:latin typeface="+mn-ea"/>
                          <a:ea typeface="+mn-ea"/>
                          <a:cs typeface="+mn-cs"/>
                        </a:rPr>
                        <a:t>(</a:t>
                      </a:r>
                      <a:r>
                        <a:rPr kumimoji="1" lang="ja-JP" altLang="ja-JP" sz="1050" kern="1200" dirty="0">
                          <a:solidFill>
                            <a:schemeClr val="tx1"/>
                          </a:solidFill>
                          <a:latin typeface="+mn-ea"/>
                          <a:ea typeface="+mn-ea"/>
                          <a:cs typeface="+mn-cs"/>
                        </a:rPr>
                        <a:t>保険証</a:t>
                      </a:r>
                      <a:r>
                        <a:rPr kumimoji="1" lang="en-US" altLang="ja-JP" sz="1050" kern="1200" dirty="0">
                          <a:solidFill>
                            <a:schemeClr val="tx1"/>
                          </a:solidFill>
                          <a:latin typeface="+mn-ea"/>
                          <a:ea typeface="+mn-ea"/>
                          <a:cs typeface="+mn-cs"/>
                        </a:rPr>
                        <a:t>/</a:t>
                      </a:r>
                      <a:r>
                        <a:rPr kumimoji="1" lang="ja-JP" altLang="ja-JP" sz="1050" kern="1200" dirty="0">
                          <a:solidFill>
                            <a:schemeClr val="tx1"/>
                          </a:solidFill>
                          <a:latin typeface="+mn-ea"/>
                          <a:ea typeface="+mn-ea"/>
                          <a:cs typeface="+mn-cs"/>
                        </a:rPr>
                        <a:t>特定疾病療養受領証</a:t>
                      </a:r>
                      <a:r>
                        <a:rPr kumimoji="1" lang="en-US" altLang="ja-JP" sz="1050" kern="1200" dirty="0">
                          <a:solidFill>
                            <a:schemeClr val="tx1"/>
                          </a:solidFill>
                          <a:latin typeface="+mn-ea"/>
                          <a:ea typeface="+mn-ea"/>
                          <a:cs typeface="+mn-cs"/>
                        </a:rPr>
                        <a:t>)</a:t>
                      </a:r>
                      <a:r>
                        <a:rPr kumimoji="1" lang="ja-JP" altLang="ja-JP" sz="1050" kern="1200" dirty="0">
                          <a:solidFill>
                            <a:schemeClr val="tx1"/>
                          </a:solidFill>
                          <a:latin typeface="+mn-ea"/>
                          <a:ea typeface="+mn-ea"/>
                          <a:cs typeface="+mn-cs"/>
                        </a:rPr>
                        <a:t>など</a:t>
                      </a:r>
                    </a:p>
                    <a:p>
                      <a:r>
                        <a:rPr kumimoji="1" lang="ja-JP" altLang="ja-JP" sz="1050" kern="1200" dirty="0">
                          <a:solidFill>
                            <a:schemeClr val="tx1"/>
                          </a:solidFill>
                          <a:latin typeface="+mn-ea"/>
                          <a:ea typeface="+mn-ea"/>
                          <a:cs typeface="+mn-cs"/>
                        </a:rPr>
                        <a:t>□持参物品準備</a:t>
                      </a:r>
                    </a:p>
                    <a:p>
                      <a:r>
                        <a:rPr kumimoji="1" lang="ja-JP" altLang="en-US" sz="1050" kern="1200" dirty="0">
                          <a:solidFill>
                            <a:schemeClr val="tx1"/>
                          </a:solidFill>
                          <a:latin typeface="+mn-ea"/>
                          <a:ea typeface="+mn-ea"/>
                          <a:cs typeface="+mn-cs"/>
                        </a:rPr>
                        <a:t>　</a:t>
                      </a:r>
                      <a:r>
                        <a:rPr kumimoji="1" lang="ja-JP" altLang="ja-JP" sz="1050" kern="1200" dirty="0">
                          <a:solidFill>
                            <a:schemeClr val="tx1"/>
                          </a:solidFill>
                          <a:latin typeface="+mn-ea"/>
                          <a:ea typeface="+mn-ea"/>
                          <a:cs typeface="+mn-cs"/>
                        </a:rPr>
                        <a:t>①透析カルテ</a:t>
                      </a:r>
                      <a:r>
                        <a:rPr kumimoji="1" lang="en-US" altLang="ja-JP" sz="1050" kern="1200" dirty="0">
                          <a:solidFill>
                            <a:schemeClr val="tx1"/>
                          </a:solidFill>
                          <a:latin typeface="+mn-ea"/>
                          <a:ea typeface="+mn-ea"/>
                          <a:cs typeface="+mn-cs"/>
                        </a:rPr>
                        <a:t>(</a:t>
                      </a:r>
                      <a:r>
                        <a:rPr kumimoji="1" lang="ja-JP" altLang="ja-JP" sz="1050" kern="1200" dirty="0">
                          <a:solidFill>
                            <a:schemeClr val="tx1"/>
                          </a:solidFill>
                          <a:latin typeface="+mn-ea"/>
                          <a:ea typeface="+mn-ea"/>
                          <a:cs typeface="+mn-cs"/>
                        </a:rPr>
                        <a:t>透析条件表・透析記録など</a:t>
                      </a:r>
                      <a:r>
                        <a:rPr kumimoji="1" lang="en-US" altLang="ja-JP" sz="1050" kern="1200" dirty="0">
                          <a:solidFill>
                            <a:schemeClr val="tx1"/>
                          </a:solidFill>
                          <a:latin typeface="+mn-ea"/>
                          <a:ea typeface="+mn-ea"/>
                          <a:cs typeface="+mn-cs"/>
                        </a:rPr>
                        <a:t>)</a:t>
                      </a:r>
                      <a:endParaRPr kumimoji="1" lang="ja-JP" altLang="ja-JP" sz="1050" kern="1200" dirty="0">
                        <a:solidFill>
                          <a:schemeClr val="tx1"/>
                        </a:solidFill>
                        <a:latin typeface="+mn-ea"/>
                        <a:ea typeface="+mn-ea"/>
                        <a:cs typeface="+mn-cs"/>
                      </a:endParaRPr>
                    </a:p>
                    <a:p>
                      <a:r>
                        <a:rPr kumimoji="1" lang="ja-JP" altLang="ja-JP" sz="1050" kern="1200" dirty="0">
                          <a:solidFill>
                            <a:schemeClr val="tx1"/>
                          </a:solidFill>
                          <a:latin typeface="+mn-ea"/>
                          <a:ea typeface="+mn-ea"/>
                          <a:cs typeface="+mn-cs"/>
                        </a:rPr>
                        <a:t>　②必要最小限の穿刺物品</a:t>
                      </a:r>
                      <a:r>
                        <a:rPr kumimoji="1" lang="en-US" altLang="ja-JP" sz="1050" kern="1200" dirty="0">
                          <a:solidFill>
                            <a:schemeClr val="tx1"/>
                          </a:solidFill>
                          <a:latin typeface="+mn-ea"/>
                          <a:ea typeface="+mn-ea"/>
                          <a:cs typeface="+mn-cs"/>
                        </a:rPr>
                        <a:t>(</a:t>
                      </a:r>
                      <a:r>
                        <a:rPr kumimoji="1" lang="ja-JP" altLang="ja-JP" sz="1050" kern="1200" dirty="0">
                          <a:solidFill>
                            <a:schemeClr val="tx1"/>
                          </a:solidFill>
                          <a:latin typeface="+mn-ea"/>
                          <a:ea typeface="+mn-ea"/>
                          <a:cs typeface="+mn-cs"/>
                        </a:rPr>
                        <a:t>穿刺針・テープ類</a:t>
                      </a:r>
                      <a:r>
                        <a:rPr kumimoji="1" lang="en-US" altLang="ja-JP" sz="1050" kern="1200" dirty="0">
                          <a:solidFill>
                            <a:schemeClr val="tx1"/>
                          </a:solidFill>
                          <a:latin typeface="+mn-ea"/>
                          <a:ea typeface="+mn-ea"/>
                          <a:cs typeface="+mn-cs"/>
                        </a:rPr>
                        <a:t>)</a:t>
                      </a:r>
                      <a:endParaRPr kumimoji="1" lang="ja-JP" altLang="ja-JP" sz="1050" kern="1200" dirty="0">
                        <a:solidFill>
                          <a:schemeClr val="tx1"/>
                        </a:solidFill>
                        <a:latin typeface="+mn-ea"/>
                        <a:ea typeface="+mn-ea"/>
                        <a:cs typeface="+mn-cs"/>
                      </a:endParaRPr>
                    </a:p>
                    <a:p>
                      <a:r>
                        <a:rPr kumimoji="1" lang="ja-JP" altLang="en-US" sz="1050" kern="1200" dirty="0">
                          <a:solidFill>
                            <a:schemeClr val="tx1"/>
                          </a:solidFill>
                          <a:latin typeface="+mn-ea"/>
                          <a:ea typeface="+mn-ea"/>
                          <a:cs typeface="+mn-cs"/>
                        </a:rPr>
                        <a:t>　　</a:t>
                      </a:r>
                      <a:r>
                        <a:rPr kumimoji="1" lang="ja-JP" altLang="ja-JP" sz="1050" kern="1200" dirty="0">
                          <a:solidFill>
                            <a:schemeClr val="tx1"/>
                          </a:solidFill>
                          <a:latin typeface="+mn-ea"/>
                          <a:ea typeface="+mn-ea"/>
                          <a:cs typeface="+mn-cs"/>
                        </a:rPr>
                        <a:t>※支援施設商品にて代用できない場合に使用</a:t>
                      </a:r>
                    </a:p>
                    <a:p>
                      <a:r>
                        <a:rPr kumimoji="1" lang="ja-JP" altLang="en-US" sz="1050" kern="1200" dirty="0">
                          <a:solidFill>
                            <a:schemeClr val="tx1"/>
                          </a:solidFill>
                          <a:latin typeface="+mn-ea"/>
                          <a:ea typeface="+mn-ea"/>
                          <a:cs typeface="+mn-cs"/>
                        </a:rPr>
                        <a:t>　</a:t>
                      </a:r>
                      <a:r>
                        <a:rPr kumimoji="1" lang="ja-JP" altLang="ja-JP" sz="1050" kern="1200" dirty="0">
                          <a:solidFill>
                            <a:schemeClr val="tx1"/>
                          </a:solidFill>
                          <a:latin typeface="+mn-ea"/>
                          <a:ea typeface="+mn-ea"/>
                          <a:cs typeface="+mn-cs"/>
                        </a:rPr>
                        <a:t>③防護具</a:t>
                      </a:r>
                      <a:r>
                        <a:rPr kumimoji="1" lang="en-US" altLang="ja-JP" sz="1050" kern="1200" dirty="0">
                          <a:solidFill>
                            <a:schemeClr val="tx1"/>
                          </a:solidFill>
                          <a:latin typeface="+mn-ea"/>
                          <a:ea typeface="+mn-ea"/>
                          <a:cs typeface="+mn-cs"/>
                        </a:rPr>
                        <a:t>(</a:t>
                      </a:r>
                      <a:r>
                        <a:rPr kumimoji="1" lang="ja-JP" altLang="ja-JP" sz="1050" kern="1200" dirty="0">
                          <a:solidFill>
                            <a:schemeClr val="tx1"/>
                          </a:solidFill>
                          <a:latin typeface="+mn-ea"/>
                          <a:ea typeface="+mn-ea"/>
                          <a:cs typeface="+mn-cs"/>
                        </a:rPr>
                        <a:t>エプロン・手袋・マスク・ゴーグル</a:t>
                      </a:r>
                      <a:r>
                        <a:rPr kumimoji="1" lang="en-US" altLang="ja-JP" sz="1050" kern="1200" dirty="0">
                          <a:solidFill>
                            <a:schemeClr val="tx1"/>
                          </a:solidFill>
                          <a:latin typeface="+mn-ea"/>
                          <a:ea typeface="+mn-ea"/>
                          <a:cs typeface="+mn-cs"/>
                        </a:rPr>
                        <a:t>)</a:t>
                      </a:r>
                      <a:r>
                        <a:rPr kumimoji="1" lang="ja-JP" altLang="ja-JP" sz="1050" kern="1200" dirty="0">
                          <a:solidFill>
                            <a:schemeClr val="tx1"/>
                          </a:solidFill>
                          <a:latin typeface="+mn-ea"/>
                          <a:ea typeface="+mn-ea"/>
                          <a:cs typeface="+mn-cs"/>
                        </a:rPr>
                        <a:t>　</a:t>
                      </a:r>
                    </a:p>
                    <a:p>
                      <a:r>
                        <a:rPr kumimoji="1" lang="ja-JP" altLang="en-US" sz="1050" kern="1200" dirty="0">
                          <a:solidFill>
                            <a:schemeClr val="tx1"/>
                          </a:solidFill>
                          <a:latin typeface="+mn-ea"/>
                          <a:ea typeface="+mn-ea"/>
                          <a:cs typeface="+mn-cs"/>
                        </a:rPr>
                        <a:t>　　</a:t>
                      </a:r>
                      <a:r>
                        <a:rPr kumimoji="1" lang="en-US" altLang="ja-JP" sz="1050" kern="1200" dirty="0">
                          <a:solidFill>
                            <a:schemeClr val="tx1"/>
                          </a:solidFill>
                          <a:latin typeface="+mn-ea"/>
                          <a:ea typeface="+mn-ea"/>
                          <a:cs typeface="+mn-cs"/>
                        </a:rPr>
                        <a:t>※</a:t>
                      </a:r>
                      <a:r>
                        <a:rPr kumimoji="1" lang="ja-JP" altLang="ja-JP" sz="1050" kern="1200" dirty="0">
                          <a:solidFill>
                            <a:schemeClr val="tx1"/>
                          </a:solidFill>
                          <a:latin typeface="+mn-ea"/>
                          <a:ea typeface="+mn-ea"/>
                          <a:cs typeface="+mn-cs"/>
                        </a:rPr>
                        <a:t>施設により使用数が大幅に違う為持参が望ましい</a:t>
                      </a:r>
                      <a:endParaRPr kumimoji="1" lang="ja-JP" altLang="en-US" sz="1050" dirty="0">
                        <a:latin typeface="+mn-ea"/>
                        <a:ea typeface="+mn-ea"/>
                      </a:endParaRPr>
                    </a:p>
                  </a:txBody>
                  <a:tcPr/>
                </a:tc>
                <a:tc hMerge="1">
                  <a:txBody>
                    <a:bodyPr/>
                    <a:lstStyle/>
                    <a:p>
                      <a:pPr algn="l">
                        <a:spcAft>
                          <a:spcPts val="0"/>
                        </a:spcAft>
                      </a:pPr>
                      <a:endParaRPr lang="ja-JP" sz="1200" kern="100" dirty="0">
                        <a:latin typeface="+mn-ea"/>
                        <a:ea typeface="+mn-ea"/>
                        <a:cs typeface="Times New Roman"/>
                      </a:endParaRPr>
                    </a:p>
                  </a:txBody>
                  <a:tcPr marL="68580" marR="68580" marT="0" marB="0"/>
                </a:tc>
                <a:tc>
                  <a:txBody>
                    <a:bodyPr/>
                    <a:lstStyle/>
                    <a:p>
                      <a:pPr algn="l">
                        <a:spcAft>
                          <a:spcPts val="0"/>
                        </a:spcAft>
                      </a:pPr>
                      <a:r>
                        <a:rPr lang="ja-JP" sz="1050" kern="100" dirty="0">
                          <a:latin typeface="+mn-ea"/>
                          <a:ea typeface="+mn-ea"/>
                          <a:cs typeface="Times New Roman"/>
                        </a:rPr>
                        <a:t>□病院長・看護部長へ支援透析対応報告</a:t>
                      </a:r>
                    </a:p>
                    <a:p>
                      <a:pPr algn="l">
                        <a:spcAft>
                          <a:spcPts val="0"/>
                        </a:spcAft>
                      </a:pPr>
                      <a:r>
                        <a:rPr lang="ja-JP" sz="1050" kern="100" dirty="0">
                          <a:latin typeface="+mn-ea"/>
                          <a:ea typeface="+mn-ea"/>
                          <a:cs typeface="Times New Roman"/>
                        </a:rPr>
                        <a:t>□関連部署</a:t>
                      </a:r>
                      <a:r>
                        <a:rPr lang="en-US" sz="1050" kern="100" dirty="0">
                          <a:latin typeface="+mn-ea"/>
                          <a:ea typeface="+mn-ea"/>
                          <a:cs typeface="Times New Roman"/>
                        </a:rPr>
                        <a:t>(</a:t>
                      </a:r>
                      <a:r>
                        <a:rPr lang="ja-JP" sz="1050" kern="100" dirty="0">
                          <a:latin typeface="+mn-ea"/>
                          <a:ea typeface="+mn-ea"/>
                          <a:cs typeface="Times New Roman"/>
                        </a:rPr>
                        <a:t>医事課、案内係等</a:t>
                      </a:r>
                      <a:r>
                        <a:rPr lang="en-US" sz="1050" kern="100" dirty="0">
                          <a:latin typeface="+mn-ea"/>
                          <a:ea typeface="+mn-ea"/>
                          <a:cs typeface="Times New Roman"/>
                        </a:rPr>
                        <a:t>)</a:t>
                      </a:r>
                      <a:r>
                        <a:rPr lang="ja-JP" sz="1050" kern="100" dirty="0">
                          <a:latin typeface="+mn-ea"/>
                          <a:ea typeface="+mn-ea"/>
                          <a:cs typeface="Times New Roman"/>
                        </a:rPr>
                        <a:t>との対応調整</a:t>
                      </a:r>
                      <a:endParaRPr lang="en-US" altLang="ja-JP" sz="1050" kern="100" dirty="0">
                        <a:latin typeface="+mn-ea"/>
                        <a:ea typeface="+mn-ea"/>
                        <a:cs typeface="Times New Roman"/>
                      </a:endParaRPr>
                    </a:p>
                    <a:p>
                      <a:pPr algn="l">
                        <a:spcAft>
                          <a:spcPts val="0"/>
                        </a:spcAft>
                      </a:pPr>
                      <a:r>
                        <a:rPr lang="ja-JP" altLang="en-US" sz="1050" kern="100" dirty="0">
                          <a:latin typeface="+mn-ea"/>
                          <a:ea typeface="+mn-ea"/>
                          <a:cs typeface="Times New Roman"/>
                        </a:rPr>
                        <a:t>　</a:t>
                      </a:r>
                      <a:r>
                        <a:rPr lang="ja-JP" altLang="en-US" sz="1050" kern="100" baseline="0" dirty="0">
                          <a:latin typeface="+mn-ea"/>
                          <a:ea typeface="+mn-ea"/>
                          <a:cs typeface="Times New Roman"/>
                        </a:rPr>
                        <a:t> </a:t>
                      </a:r>
                      <a:r>
                        <a:rPr lang="ja-JP" sz="1050" kern="100" dirty="0">
                          <a:latin typeface="+mn-ea"/>
                          <a:ea typeface="+mn-ea"/>
                          <a:cs typeface="Times New Roman"/>
                        </a:rPr>
                        <a:t>医事課：受け入れ人数・カルテ</a:t>
                      </a:r>
                      <a:r>
                        <a:rPr lang="en-US" sz="1050" kern="100" dirty="0">
                          <a:latin typeface="+mn-ea"/>
                          <a:ea typeface="+mn-ea"/>
                          <a:cs typeface="Times New Roman"/>
                        </a:rPr>
                        <a:t>ID</a:t>
                      </a:r>
                      <a:r>
                        <a:rPr lang="ja-JP" sz="1050" kern="100" dirty="0">
                          <a:latin typeface="+mn-ea"/>
                          <a:ea typeface="+mn-ea"/>
                          <a:cs typeface="Times New Roman"/>
                        </a:rPr>
                        <a:t>・保険証確認等</a:t>
                      </a:r>
                    </a:p>
                    <a:p>
                      <a:pPr algn="l">
                        <a:spcAft>
                          <a:spcPts val="0"/>
                        </a:spcAft>
                      </a:pPr>
                      <a:r>
                        <a:rPr lang="ja-JP" altLang="en-US" sz="1050" kern="100" dirty="0">
                          <a:latin typeface="+mn-ea"/>
                          <a:ea typeface="+mn-ea"/>
                          <a:cs typeface="Times New Roman"/>
                        </a:rPr>
                        <a:t>　</a:t>
                      </a:r>
                      <a:r>
                        <a:rPr lang="ja-JP" altLang="en-US" sz="1050" kern="100" baseline="0" dirty="0">
                          <a:latin typeface="+mn-ea"/>
                          <a:ea typeface="+mn-ea"/>
                          <a:cs typeface="Times New Roman"/>
                        </a:rPr>
                        <a:t> </a:t>
                      </a:r>
                      <a:r>
                        <a:rPr lang="ja-JP" sz="1050" kern="100" dirty="0">
                          <a:latin typeface="+mn-ea"/>
                          <a:ea typeface="+mn-ea"/>
                          <a:cs typeface="Times New Roman"/>
                        </a:rPr>
                        <a:t>案内対応：</a:t>
                      </a:r>
                      <a:r>
                        <a:rPr lang="en-US" sz="1050" kern="100" dirty="0">
                          <a:latin typeface="+mn-ea"/>
                          <a:ea typeface="+mn-ea"/>
                          <a:cs typeface="Times New Roman"/>
                        </a:rPr>
                        <a:t>HD</a:t>
                      </a:r>
                      <a:r>
                        <a:rPr lang="ja-JP" sz="1050" kern="100" dirty="0">
                          <a:latin typeface="+mn-ea"/>
                          <a:ea typeface="+mn-ea"/>
                          <a:cs typeface="Times New Roman"/>
                        </a:rPr>
                        <a:t>室までの案内対応、段取り調整</a:t>
                      </a:r>
                    </a:p>
                    <a:p>
                      <a:pPr algn="l">
                        <a:spcAft>
                          <a:spcPts val="0"/>
                        </a:spcAft>
                      </a:pPr>
                      <a:r>
                        <a:rPr lang="ja-JP" sz="1050" kern="100" dirty="0">
                          <a:latin typeface="+mn-ea"/>
                          <a:ea typeface="+mn-ea"/>
                          <a:cs typeface="Times New Roman"/>
                        </a:rPr>
                        <a:t>□受け入れエリア、待機場所等の確保</a:t>
                      </a:r>
                    </a:p>
                    <a:p>
                      <a:pPr algn="l">
                        <a:spcAft>
                          <a:spcPts val="0"/>
                        </a:spcAft>
                      </a:pPr>
                      <a:r>
                        <a:rPr lang="ja-JP" sz="1050" kern="100" dirty="0">
                          <a:latin typeface="+mn-ea"/>
                          <a:ea typeface="+mn-ea"/>
                          <a:cs typeface="Times New Roman"/>
                        </a:rPr>
                        <a:t>□患者情報・透析条件等を元に器材類準備</a:t>
                      </a:r>
                    </a:p>
                    <a:p>
                      <a:pPr indent="114300" algn="l">
                        <a:spcAft>
                          <a:spcPts val="0"/>
                        </a:spcAft>
                      </a:pPr>
                      <a:r>
                        <a:rPr lang="ja-JP" sz="1050" kern="100" dirty="0">
                          <a:latin typeface="+mn-ea"/>
                          <a:ea typeface="+mn-ea"/>
                          <a:cs typeface="Times New Roman"/>
                        </a:rPr>
                        <a:t>※穿刺針など必要な物はわかりやすくまとめておく</a:t>
                      </a:r>
                    </a:p>
                    <a:p>
                      <a:pPr algn="l">
                        <a:spcAft>
                          <a:spcPts val="0"/>
                        </a:spcAft>
                      </a:pPr>
                      <a:r>
                        <a:rPr lang="ja-JP" sz="1050" kern="100" dirty="0">
                          <a:latin typeface="+mn-ea"/>
                          <a:ea typeface="+mn-ea"/>
                          <a:cs typeface="Times New Roman"/>
                        </a:rPr>
                        <a:t>□サポートスタッフ配置</a:t>
                      </a:r>
                    </a:p>
                    <a:p>
                      <a:pPr algn="l">
                        <a:spcAft>
                          <a:spcPts val="0"/>
                        </a:spcAft>
                      </a:pPr>
                      <a:r>
                        <a:rPr lang="ja-JP" sz="1050" kern="100" dirty="0">
                          <a:latin typeface="+mn-ea"/>
                          <a:ea typeface="+mn-ea"/>
                          <a:cs typeface="Times New Roman"/>
                        </a:rPr>
                        <a:t>　</a:t>
                      </a:r>
                    </a:p>
                  </a:txBody>
                  <a:tcPr marL="68580" marR="68580" marT="0" marB="0"/>
                </a:tc>
                <a:extLst>
                  <a:ext uri="{0D108BD9-81ED-4DB2-BD59-A6C34878D82A}">
                    <a16:rowId xmlns:a16="http://schemas.microsoft.com/office/drawing/2014/main" val="10002"/>
                  </a:ext>
                </a:extLst>
              </a:tr>
              <a:tr h="1288081">
                <a:tc>
                  <a:txBody>
                    <a:bodyPr/>
                    <a:lstStyle/>
                    <a:p>
                      <a:pPr algn="ctr"/>
                      <a:r>
                        <a:rPr kumimoji="1" lang="ja-JP" altLang="ja-JP" sz="1050" kern="1200" dirty="0">
                          <a:solidFill>
                            <a:schemeClr val="tx1"/>
                          </a:solidFill>
                          <a:latin typeface="+mn-ea"/>
                          <a:ea typeface="+mn-ea"/>
                          <a:cs typeface="+mn-cs"/>
                        </a:rPr>
                        <a:t>スタッフの役割</a:t>
                      </a:r>
                      <a:endParaRPr kumimoji="1" lang="ja-JP" altLang="en-US" sz="1050" dirty="0">
                        <a:latin typeface="+mn-ea"/>
                        <a:ea typeface="+mn-ea"/>
                      </a:endParaRPr>
                    </a:p>
                  </a:txBody>
                  <a:tcPr vert="eaVert"/>
                </a:tc>
                <a:tc gridSpan="2">
                  <a:txBody>
                    <a:bodyPr/>
                    <a:lstStyle/>
                    <a:p>
                      <a:pPr algn="just">
                        <a:spcAft>
                          <a:spcPts val="0"/>
                        </a:spcAft>
                      </a:pPr>
                      <a:r>
                        <a:rPr lang="ja-JP" sz="1050" kern="100" dirty="0">
                          <a:latin typeface="+mn-ea"/>
                          <a:ea typeface="+mn-ea"/>
                          <a:cs typeface="Times New Roman"/>
                        </a:rPr>
                        <a:t>□患者数に応じたスタッフ数で同行し対応する</a:t>
                      </a:r>
                    </a:p>
                    <a:p>
                      <a:pPr indent="228600" algn="l">
                        <a:spcAft>
                          <a:spcPts val="0"/>
                        </a:spcAft>
                      </a:pPr>
                      <a:r>
                        <a:rPr lang="ja-JP" sz="1050" kern="100" dirty="0">
                          <a:latin typeface="+mn-ea"/>
                          <a:ea typeface="+mn-ea"/>
                          <a:cs typeface="Times New Roman"/>
                        </a:rPr>
                        <a:t>※基本的に依頼施設の</a:t>
                      </a:r>
                      <a:r>
                        <a:rPr lang="en-US" sz="1050" kern="100" dirty="0">
                          <a:latin typeface="+mn-ea"/>
                          <a:ea typeface="+mn-ea"/>
                          <a:cs typeface="Times New Roman"/>
                        </a:rPr>
                        <a:t>CE</a:t>
                      </a:r>
                      <a:r>
                        <a:rPr lang="ja-JP" sz="1050" kern="100" dirty="0">
                          <a:latin typeface="+mn-ea"/>
                          <a:ea typeface="+mn-ea"/>
                          <a:cs typeface="Times New Roman"/>
                        </a:rPr>
                        <a:t>・</a:t>
                      </a:r>
                      <a:r>
                        <a:rPr lang="en-US" sz="1050" kern="100" dirty="0">
                          <a:latin typeface="+mn-ea"/>
                          <a:ea typeface="+mn-ea"/>
                          <a:cs typeface="Times New Roman"/>
                        </a:rPr>
                        <a:t>Ns</a:t>
                      </a:r>
                      <a:r>
                        <a:rPr lang="ja-JP" sz="1050" kern="100" dirty="0" err="1">
                          <a:latin typeface="+mn-ea"/>
                          <a:ea typeface="+mn-ea"/>
                          <a:cs typeface="Times New Roman"/>
                        </a:rPr>
                        <a:t>にて</a:t>
                      </a:r>
                      <a:r>
                        <a:rPr lang="ja-JP" sz="1050" kern="100" dirty="0">
                          <a:latin typeface="+mn-ea"/>
                          <a:ea typeface="+mn-ea"/>
                          <a:cs typeface="Times New Roman"/>
                        </a:rPr>
                        <a:t>透析治療対応</a:t>
                      </a:r>
                    </a:p>
                    <a:p>
                      <a:pPr algn="just">
                        <a:spcAft>
                          <a:spcPts val="0"/>
                        </a:spcAft>
                      </a:pPr>
                      <a:r>
                        <a:rPr lang="ja-JP" sz="1050" kern="100" dirty="0">
                          <a:latin typeface="+mn-ea"/>
                          <a:ea typeface="+mn-ea"/>
                          <a:cs typeface="Times New Roman"/>
                        </a:rPr>
                        <a:t>□手続き、患者確認等のサポート</a:t>
                      </a:r>
                    </a:p>
                    <a:p>
                      <a:pPr indent="228600" algn="just">
                        <a:spcAft>
                          <a:spcPts val="0"/>
                        </a:spcAft>
                      </a:pPr>
                      <a:r>
                        <a:rPr lang="ja-JP" sz="1050" kern="100" dirty="0">
                          <a:latin typeface="+mn-ea"/>
                          <a:ea typeface="+mn-ea"/>
                          <a:cs typeface="Times New Roman"/>
                        </a:rPr>
                        <a:t>※透析治療以外の手続きなどに人手を要する</a:t>
                      </a:r>
                    </a:p>
                    <a:p>
                      <a:pPr indent="228600" algn="just">
                        <a:spcAft>
                          <a:spcPts val="0"/>
                        </a:spcAft>
                      </a:pPr>
                      <a:r>
                        <a:rPr lang="en-US" sz="1050" kern="100" dirty="0">
                          <a:latin typeface="+mn-ea"/>
                          <a:ea typeface="+mn-ea"/>
                          <a:cs typeface="Times New Roman"/>
                        </a:rPr>
                        <a:t>※</a:t>
                      </a:r>
                      <a:r>
                        <a:rPr lang="ja-JP" sz="1050" kern="100" dirty="0">
                          <a:latin typeface="+mn-ea"/>
                          <a:ea typeface="+mn-ea"/>
                          <a:cs typeface="Times New Roman"/>
                        </a:rPr>
                        <a:t>事務員や看護補助者の同行も配慮する</a:t>
                      </a:r>
                    </a:p>
                  </a:txBody>
                  <a:tcPr marL="68580" marR="68580" marT="0" marB="0"/>
                </a:tc>
                <a:tc hMerge="1">
                  <a:txBody>
                    <a:bodyPr/>
                    <a:lstStyle/>
                    <a:p>
                      <a:endParaRPr kumimoji="1" lang="ja-JP" altLang="en-US" sz="1200" dirty="0">
                        <a:latin typeface="+mn-ea"/>
                        <a:ea typeface="+mn-ea"/>
                      </a:endParaRPr>
                    </a:p>
                  </a:txBody>
                  <a:tcPr/>
                </a:tc>
                <a:tc>
                  <a:txBody>
                    <a:bodyPr/>
                    <a:lstStyle/>
                    <a:p>
                      <a:r>
                        <a:rPr kumimoji="1" lang="ja-JP" altLang="ja-JP" sz="1050" kern="1200" dirty="0">
                          <a:solidFill>
                            <a:schemeClr val="tx1"/>
                          </a:solidFill>
                          <a:latin typeface="+mn-ea"/>
                          <a:ea typeface="+mn-ea"/>
                          <a:cs typeface="+mn-cs"/>
                        </a:rPr>
                        <a:t>□支援透析サポート　　</a:t>
                      </a:r>
                    </a:p>
                    <a:p>
                      <a:r>
                        <a:rPr kumimoji="1" lang="ja-JP" altLang="en-US" sz="1050" kern="1200" dirty="0">
                          <a:solidFill>
                            <a:schemeClr val="tx1"/>
                          </a:solidFill>
                          <a:latin typeface="+mn-ea"/>
                          <a:ea typeface="+mn-ea"/>
                          <a:cs typeface="+mn-cs"/>
                        </a:rPr>
                        <a:t>　</a:t>
                      </a:r>
                      <a:r>
                        <a:rPr kumimoji="1" lang="ja-JP" altLang="en-US" sz="1050" kern="1200" baseline="0" dirty="0">
                          <a:solidFill>
                            <a:schemeClr val="tx1"/>
                          </a:solidFill>
                          <a:latin typeface="+mn-ea"/>
                          <a:ea typeface="+mn-ea"/>
                          <a:cs typeface="+mn-cs"/>
                        </a:rPr>
                        <a:t> </a:t>
                      </a:r>
                      <a:r>
                        <a:rPr kumimoji="1" lang="ja-JP" altLang="ja-JP" sz="1050" kern="1200" dirty="0">
                          <a:solidFill>
                            <a:schemeClr val="tx1"/>
                          </a:solidFill>
                          <a:latin typeface="+mn-ea"/>
                          <a:ea typeface="+mn-ea"/>
                          <a:cs typeface="+mn-cs"/>
                        </a:rPr>
                        <a:t>コンソール対応、物品手配、事務手続きなど</a:t>
                      </a:r>
                    </a:p>
                    <a:p>
                      <a:r>
                        <a:rPr kumimoji="1" lang="ja-JP" altLang="en-US" sz="1050" kern="1200" dirty="0">
                          <a:solidFill>
                            <a:schemeClr val="tx1"/>
                          </a:solidFill>
                          <a:latin typeface="+mn-ea"/>
                          <a:ea typeface="+mn-ea"/>
                          <a:cs typeface="+mn-cs"/>
                        </a:rPr>
                        <a:t>　　</a:t>
                      </a:r>
                      <a:r>
                        <a:rPr kumimoji="1" lang="ja-JP" altLang="ja-JP" sz="1050" kern="1200" dirty="0">
                          <a:solidFill>
                            <a:schemeClr val="tx1"/>
                          </a:solidFill>
                          <a:latin typeface="+mn-ea"/>
                          <a:ea typeface="+mn-ea"/>
                          <a:cs typeface="+mn-cs"/>
                        </a:rPr>
                        <a:t>※基本的に依頼施設スタッフにて透析治療対応</a:t>
                      </a:r>
                      <a:endParaRPr kumimoji="1" lang="ja-JP" altLang="en-US" sz="1050" dirty="0">
                        <a:latin typeface="+mn-ea"/>
                        <a:ea typeface="+mn-ea"/>
                      </a:endParaRPr>
                    </a:p>
                  </a:txBody>
                  <a:tcPr/>
                </a:tc>
                <a:extLst>
                  <a:ext uri="{0D108BD9-81ED-4DB2-BD59-A6C34878D82A}">
                    <a16:rowId xmlns:a16="http://schemas.microsoft.com/office/drawing/2014/main" val="10003"/>
                  </a:ext>
                </a:extLst>
              </a:tr>
              <a:tr h="1368152">
                <a:tc>
                  <a:txBody>
                    <a:bodyPr/>
                    <a:lstStyle/>
                    <a:p>
                      <a:pPr algn="ctr"/>
                      <a:r>
                        <a:rPr kumimoji="1" lang="ja-JP" altLang="ja-JP" sz="1050" kern="1200" dirty="0">
                          <a:solidFill>
                            <a:schemeClr val="tx1"/>
                          </a:solidFill>
                          <a:latin typeface="+mn-ea"/>
                          <a:ea typeface="+mn-ea"/>
                          <a:cs typeface="+mn-cs"/>
                        </a:rPr>
                        <a:t>打ち合わせ</a:t>
                      </a:r>
                      <a:endParaRPr kumimoji="1" lang="ja-JP" altLang="en-US" sz="1050" dirty="0">
                        <a:latin typeface="+mn-ea"/>
                        <a:ea typeface="+mn-ea"/>
                      </a:endParaRPr>
                    </a:p>
                  </a:txBody>
                  <a:tcPr vert="eaVert"/>
                </a:tc>
                <a:tc gridSpan="3">
                  <a:txBody>
                    <a:bodyPr/>
                    <a:lstStyle/>
                    <a:p>
                      <a:r>
                        <a:rPr kumimoji="1" lang="ja-JP" altLang="ja-JP" sz="1050" kern="1200" dirty="0">
                          <a:solidFill>
                            <a:schemeClr val="tx1"/>
                          </a:solidFill>
                          <a:latin typeface="+mn-ea"/>
                          <a:ea typeface="+mn-ea"/>
                          <a:cs typeface="+mn-cs"/>
                        </a:rPr>
                        <a:t>支援透析スタッフ到着後、すみやかに行う</a:t>
                      </a:r>
                    </a:p>
                    <a:p>
                      <a:r>
                        <a:rPr kumimoji="1" lang="ja-JP" altLang="en-US" sz="1050" kern="1200" dirty="0">
                          <a:solidFill>
                            <a:schemeClr val="tx1"/>
                          </a:solidFill>
                          <a:latin typeface="+mn-ea"/>
                          <a:ea typeface="+mn-ea"/>
                          <a:cs typeface="+mn-cs"/>
                        </a:rPr>
                        <a:t>　</a:t>
                      </a:r>
                      <a:r>
                        <a:rPr kumimoji="1" lang="ja-JP" altLang="ja-JP" sz="1050" kern="1200" dirty="0">
                          <a:solidFill>
                            <a:schemeClr val="tx1"/>
                          </a:solidFill>
                          <a:latin typeface="+mn-ea"/>
                          <a:ea typeface="+mn-ea"/>
                          <a:cs typeface="+mn-cs"/>
                        </a:rPr>
                        <a:t>□患者情報共有：受け入れ患者数・感染症・要注意患者などの情報共有</a:t>
                      </a:r>
                    </a:p>
                    <a:p>
                      <a:r>
                        <a:rPr kumimoji="1" lang="ja-JP" altLang="en-US" sz="1050" kern="1200" dirty="0">
                          <a:solidFill>
                            <a:schemeClr val="tx1"/>
                          </a:solidFill>
                          <a:latin typeface="+mn-ea"/>
                          <a:ea typeface="+mn-ea"/>
                          <a:cs typeface="+mn-cs"/>
                        </a:rPr>
                        <a:t>　</a:t>
                      </a:r>
                      <a:r>
                        <a:rPr kumimoji="1" lang="ja-JP" altLang="ja-JP" sz="1050" kern="1200" dirty="0">
                          <a:solidFill>
                            <a:schemeClr val="tx1"/>
                          </a:solidFill>
                          <a:latin typeface="+mn-ea"/>
                          <a:ea typeface="+mn-ea"/>
                          <a:cs typeface="+mn-cs"/>
                        </a:rPr>
                        <a:t>□タイムスケジュール共有</a:t>
                      </a:r>
                    </a:p>
                    <a:p>
                      <a:r>
                        <a:rPr kumimoji="1" lang="ja-JP" altLang="en-US" sz="1050" kern="1200" dirty="0">
                          <a:solidFill>
                            <a:schemeClr val="tx1"/>
                          </a:solidFill>
                          <a:latin typeface="+mn-ea"/>
                          <a:ea typeface="+mn-ea"/>
                          <a:cs typeface="+mn-cs"/>
                        </a:rPr>
                        <a:t>　</a:t>
                      </a:r>
                      <a:r>
                        <a:rPr kumimoji="1" lang="ja-JP" altLang="ja-JP" sz="1050" kern="1200" dirty="0">
                          <a:solidFill>
                            <a:schemeClr val="tx1"/>
                          </a:solidFill>
                          <a:latin typeface="+mn-ea"/>
                          <a:ea typeface="+mn-ea"/>
                          <a:cs typeface="+mn-cs"/>
                        </a:rPr>
                        <a:t>□役割、業務分担確認：各施設のリーダーと役割・業務分担確認</a:t>
                      </a:r>
                    </a:p>
                    <a:p>
                      <a:r>
                        <a:rPr kumimoji="1" lang="ja-JP" altLang="en-US" sz="1050" kern="1200" dirty="0">
                          <a:solidFill>
                            <a:schemeClr val="tx1"/>
                          </a:solidFill>
                          <a:latin typeface="+mn-ea"/>
                          <a:ea typeface="+mn-ea"/>
                          <a:cs typeface="+mn-cs"/>
                        </a:rPr>
                        <a:t>　</a:t>
                      </a:r>
                      <a:r>
                        <a:rPr kumimoji="1" lang="ja-JP" altLang="ja-JP" sz="1050" kern="1200" dirty="0">
                          <a:solidFill>
                            <a:schemeClr val="tx1"/>
                          </a:solidFill>
                          <a:latin typeface="+mn-ea"/>
                          <a:ea typeface="+mn-ea"/>
                          <a:cs typeface="+mn-cs"/>
                        </a:rPr>
                        <a:t>□透析器材類確認：コンソールの簡単な説明</a:t>
                      </a:r>
                    </a:p>
                    <a:p>
                      <a:r>
                        <a:rPr kumimoji="1" lang="ja-JP" altLang="ja-JP" sz="1050" kern="1200" dirty="0">
                          <a:solidFill>
                            <a:schemeClr val="tx1"/>
                          </a:solidFill>
                          <a:latin typeface="+mn-ea"/>
                          <a:ea typeface="+mn-ea"/>
                          <a:cs typeface="+mn-cs"/>
                        </a:rPr>
                        <a:t>　　　　　　　　　</a:t>
                      </a:r>
                      <a:r>
                        <a:rPr kumimoji="1" lang="ja-JP" altLang="en-US" sz="1050" kern="1200" dirty="0">
                          <a:solidFill>
                            <a:schemeClr val="tx1"/>
                          </a:solidFill>
                          <a:latin typeface="+mn-ea"/>
                          <a:ea typeface="+mn-ea"/>
                          <a:cs typeface="+mn-cs"/>
                        </a:rPr>
                        <a:t>　　　　　</a:t>
                      </a:r>
                      <a:r>
                        <a:rPr kumimoji="1" lang="ja-JP" altLang="ja-JP" sz="1050" kern="1200" dirty="0">
                          <a:solidFill>
                            <a:schemeClr val="tx1"/>
                          </a:solidFill>
                          <a:latin typeface="+mn-ea"/>
                          <a:ea typeface="+mn-ea"/>
                          <a:cs typeface="+mn-cs"/>
                        </a:rPr>
                        <a:t>支援施設側の抗凝固剤の単位確認　</a:t>
                      </a:r>
                      <a:r>
                        <a:rPr kumimoji="1" lang="en-US" altLang="ja-JP" sz="1050" kern="1200" dirty="0">
                          <a:solidFill>
                            <a:schemeClr val="tx1"/>
                          </a:solidFill>
                          <a:latin typeface="+mn-ea"/>
                          <a:ea typeface="+mn-ea"/>
                          <a:cs typeface="+mn-cs"/>
                        </a:rPr>
                        <a:t>(</a:t>
                      </a:r>
                      <a:r>
                        <a:rPr kumimoji="1" lang="ja-JP" altLang="ja-JP" sz="1050" kern="1200" dirty="0">
                          <a:solidFill>
                            <a:schemeClr val="tx1"/>
                          </a:solidFill>
                          <a:latin typeface="+mn-ea"/>
                          <a:ea typeface="+mn-ea"/>
                          <a:cs typeface="+mn-cs"/>
                        </a:rPr>
                        <a:t>重要</a:t>
                      </a:r>
                      <a:r>
                        <a:rPr kumimoji="1" lang="en-US" altLang="ja-JP" sz="1050" kern="1200" dirty="0">
                          <a:solidFill>
                            <a:schemeClr val="tx1"/>
                          </a:solidFill>
                          <a:latin typeface="+mn-ea"/>
                          <a:ea typeface="+mn-ea"/>
                          <a:cs typeface="+mn-cs"/>
                        </a:rPr>
                        <a:t>!! </a:t>
                      </a:r>
                      <a:r>
                        <a:rPr kumimoji="1" lang="ja-JP" altLang="ja-JP" sz="1050" kern="1200" dirty="0">
                          <a:solidFill>
                            <a:schemeClr val="tx1"/>
                          </a:solidFill>
                          <a:latin typeface="+mn-ea"/>
                          <a:ea typeface="+mn-ea"/>
                          <a:cs typeface="+mn-cs"/>
                        </a:rPr>
                        <a:t>施設ごとに異なる為情報共有必須</a:t>
                      </a:r>
                      <a:r>
                        <a:rPr kumimoji="1" lang="en-US" altLang="ja-JP" sz="1050" kern="1200" dirty="0">
                          <a:solidFill>
                            <a:schemeClr val="tx1"/>
                          </a:solidFill>
                          <a:latin typeface="+mn-ea"/>
                          <a:ea typeface="+mn-ea"/>
                          <a:cs typeface="+mn-cs"/>
                        </a:rPr>
                        <a:t>)</a:t>
                      </a:r>
                      <a:endParaRPr kumimoji="1" lang="ja-JP" altLang="ja-JP" sz="1050" kern="1200" dirty="0">
                        <a:solidFill>
                          <a:schemeClr val="tx1"/>
                        </a:solidFill>
                        <a:latin typeface="+mn-ea"/>
                        <a:ea typeface="+mn-ea"/>
                        <a:cs typeface="+mn-cs"/>
                      </a:endParaRPr>
                    </a:p>
                    <a:p>
                      <a:r>
                        <a:rPr kumimoji="1" lang="ja-JP" altLang="ja-JP" sz="1050" kern="1200" dirty="0">
                          <a:solidFill>
                            <a:schemeClr val="tx1"/>
                          </a:solidFill>
                          <a:latin typeface="+mn-ea"/>
                          <a:ea typeface="+mn-ea"/>
                          <a:cs typeface="+mn-cs"/>
                        </a:rPr>
                        <a:t>　　　　　　　　　</a:t>
                      </a:r>
                      <a:r>
                        <a:rPr kumimoji="1" lang="ja-JP" altLang="en-US" sz="1050" kern="1200" dirty="0">
                          <a:solidFill>
                            <a:schemeClr val="tx1"/>
                          </a:solidFill>
                          <a:latin typeface="+mn-ea"/>
                          <a:ea typeface="+mn-ea"/>
                          <a:cs typeface="+mn-cs"/>
                        </a:rPr>
                        <a:t>　　　　　</a:t>
                      </a:r>
                      <a:r>
                        <a:rPr kumimoji="1" lang="ja-JP" altLang="ja-JP" sz="1050" kern="1200" dirty="0">
                          <a:solidFill>
                            <a:schemeClr val="tx1"/>
                          </a:solidFill>
                          <a:latin typeface="+mn-ea"/>
                          <a:ea typeface="+mn-ea"/>
                          <a:cs typeface="+mn-cs"/>
                        </a:rPr>
                        <a:t>備品類などの場所確認</a:t>
                      </a:r>
                      <a:endParaRPr kumimoji="1" lang="ja-JP" altLang="en-US" sz="1050" dirty="0">
                        <a:latin typeface="+mn-ea"/>
                        <a:ea typeface="+mn-ea"/>
                      </a:endParaRPr>
                    </a:p>
                  </a:txBody>
                  <a:tcPr/>
                </a:tc>
                <a:tc hMerge="1">
                  <a:txBody>
                    <a:bodyPr/>
                    <a:lstStyle/>
                    <a:p>
                      <a:endParaRPr kumimoji="1" lang="ja-JP" altLang="en-US" sz="1100" dirty="0"/>
                    </a:p>
                  </a:txBody>
                  <a:tcPr/>
                </a:tc>
                <a:tc hMerge="1">
                  <a:txBody>
                    <a:bodyPr/>
                    <a:lstStyle/>
                    <a:p>
                      <a:endParaRPr kumimoji="1" lang="ja-JP" altLang="en-US"/>
                    </a:p>
                  </a:txBody>
                  <a:tcPr/>
                </a:tc>
                <a:extLst>
                  <a:ext uri="{0D108BD9-81ED-4DB2-BD59-A6C34878D82A}">
                    <a16:rowId xmlns:a16="http://schemas.microsoft.com/office/drawing/2014/main" val="10004"/>
                  </a:ext>
                </a:extLst>
              </a:tr>
              <a:tr h="1569289">
                <a:tc>
                  <a:txBody>
                    <a:bodyPr/>
                    <a:lstStyle/>
                    <a:p>
                      <a:pPr algn="ctr"/>
                      <a:r>
                        <a:rPr kumimoji="1" lang="ja-JP" altLang="ja-JP" sz="1050" kern="1200" dirty="0">
                          <a:solidFill>
                            <a:schemeClr val="tx1"/>
                          </a:solidFill>
                          <a:latin typeface="+mn-ea"/>
                          <a:ea typeface="+mn-ea"/>
                          <a:cs typeface="+mn-cs"/>
                        </a:rPr>
                        <a:t>記録・コスト</a:t>
                      </a:r>
                      <a:endParaRPr kumimoji="1" lang="ja-JP" altLang="en-US" sz="1050" dirty="0">
                        <a:latin typeface="+mn-ea"/>
                        <a:ea typeface="+mn-ea"/>
                      </a:endParaRPr>
                    </a:p>
                  </a:txBody>
                  <a:tcPr vert="eaVert"/>
                </a:tc>
                <a:tc>
                  <a:txBody>
                    <a:bodyPr/>
                    <a:lstStyle/>
                    <a:p>
                      <a:pPr marL="133350" indent="-133350" algn="just">
                        <a:spcAft>
                          <a:spcPts val="0"/>
                        </a:spcAft>
                      </a:pPr>
                      <a:r>
                        <a:rPr lang="ja-JP" sz="1050" kern="100" dirty="0">
                          <a:latin typeface="+mn-ea"/>
                          <a:ea typeface="+mn-ea"/>
                          <a:cs typeface="Times New Roman"/>
                        </a:rPr>
                        <a:t>□透析記録は支援施設の状況に応じて対応</a:t>
                      </a:r>
                    </a:p>
                    <a:p>
                      <a:pPr indent="114300" algn="just">
                        <a:spcAft>
                          <a:spcPts val="0"/>
                        </a:spcAft>
                      </a:pPr>
                      <a:r>
                        <a:rPr lang="ja-JP" sz="1050" kern="100" dirty="0">
                          <a:latin typeface="+mn-ea"/>
                          <a:ea typeface="+mn-ea"/>
                          <a:cs typeface="Times New Roman"/>
                        </a:rPr>
                        <a:t>※電子カルテ・紙カルテ・スキャン対応等</a:t>
                      </a:r>
                    </a:p>
                    <a:p>
                      <a:pPr algn="just">
                        <a:spcAft>
                          <a:spcPts val="0"/>
                        </a:spcAft>
                      </a:pPr>
                      <a:r>
                        <a:rPr lang="ja-JP" sz="1050" kern="100" dirty="0">
                          <a:latin typeface="+mn-ea"/>
                          <a:ea typeface="+mn-ea"/>
                          <a:cs typeface="Times New Roman"/>
                        </a:rPr>
                        <a:t>□コスト算定</a:t>
                      </a:r>
                    </a:p>
                    <a:p>
                      <a:pPr algn="just">
                        <a:spcAft>
                          <a:spcPts val="0"/>
                        </a:spcAft>
                      </a:pPr>
                      <a:r>
                        <a:rPr lang="ja-JP" sz="1050" kern="100" dirty="0">
                          <a:latin typeface="+mn-ea"/>
                          <a:ea typeface="+mn-ea"/>
                          <a:cs typeface="Times New Roman"/>
                        </a:rPr>
                        <a:t>　</a:t>
                      </a:r>
                      <a:r>
                        <a:rPr lang="en-US" sz="1050" kern="100" dirty="0">
                          <a:latin typeface="+mn-ea"/>
                          <a:ea typeface="+mn-ea"/>
                          <a:cs typeface="Times New Roman"/>
                        </a:rPr>
                        <a:t>※</a:t>
                      </a:r>
                      <a:r>
                        <a:rPr lang="ja-JP" sz="1050" kern="100" dirty="0">
                          <a:latin typeface="+mn-ea"/>
                          <a:ea typeface="+mn-ea"/>
                          <a:cs typeface="Times New Roman"/>
                        </a:rPr>
                        <a:t>患者ごとに使用物品等対応する</a:t>
                      </a:r>
                    </a:p>
                  </a:txBody>
                  <a:tcPr marL="68580" marR="68580" marT="0" marB="0"/>
                </a:tc>
                <a:tc gridSpan="2">
                  <a:txBody>
                    <a:bodyPr/>
                    <a:lstStyle/>
                    <a:p>
                      <a:pPr algn="just">
                        <a:spcAft>
                          <a:spcPts val="0"/>
                        </a:spcAft>
                      </a:pPr>
                      <a:r>
                        <a:rPr lang="ja-JP" sz="1050" kern="100" dirty="0">
                          <a:latin typeface="+mn-ea"/>
                          <a:ea typeface="+mn-ea"/>
                          <a:cs typeface="Times New Roman"/>
                        </a:rPr>
                        <a:t>□診療録記載</a:t>
                      </a:r>
                    </a:p>
                    <a:p>
                      <a:pPr indent="114300" algn="just">
                        <a:spcAft>
                          <a:spcPts val="0"/>
                        </a:spcAft>
                      </a:pPr>
                      <a:r>
                        <a:rPr lang="ja-JP" sz="1050" kern="100" dirty="0">
                          <a:latin typeface="+mn-ea"/>
                          <a:ea typeface="+mn-ea"/>
                          <a:cs typeface="Times New Roman"/>
                        </a:rPr>
                        <a:t>※医師は支援透析施行した旨を診療録に記載する</a:t>
                      </a:r>
                    </a:p>
                    <a:p>
                      <a:pPr marL="133350" indent="-133350" algn="just">
                        <a:spcAft>
                          <a:spcPts val="0"/>
                        </a:spcAft>
                      </a:pPr>
                      <a:r>
                        <a:rPr lang="ja-JP" sz="1050" kern="100" dirty="0">
                          <a:latin typeface="+mn-ea"/>
                          <a:ea typeface="+mn-ea"/>
                          <a:cs typeface="Times New Roman"/>
                        </a:rPr>
                        <a:t>□透析記録は支援施設の状況に応じて対応</a:t>
                      </a:r>
                    </a:p>
                    <a:p>
                      <a:pPr marL="133350" algn="just">
                        <a:spcAft>
                          <a:spcPts val="0"/>
                        </a:spcAft>
                      </a:pPr>
                      <a:r>
                        <a:rPr lang="ja-JP" sz="1050" kern="100" dirty="0">
                          <a:latin typeface="+mn-ea"/>
                          <a:ea typeface="+mn-ea"/>
                          <a:cs typeface="Times New Roman"/>
                        </a:rPr>
                        <a:t>※電子カルテ・紙カルテ・スキャン対応等</a:t>
                      </a:r>
                    </a:p>
                    <a:p>
                      <a:pPr algn="just">
                        <a:spcAft>
                          <a:spcPts val="0"/>
                        </a:spcAft>
                      </a:pPr>
                      <a:r>
                        <a:rPr lang="ja-JP" sz="1050" kern="100" dirty="0">
                          <a:latin typeface="+mn-ea"/>
                          <a:ea typeface="+mn-ea"/>
                          <a:cs typeface="Times New Roman"/>
                        </a:rPr>
                        <a:t>□コスト算定</a:t>
                      </a:r>
                    </a:p>
                    <a:p>
                      <a:pPr algn="just">
                        <a:spcAft>
                          <a:spcPts val="0"/>
                        </a:spcAft>
                      </a:pPr>
                      <a:r>
                        <a:rPr lang="ja-JP" sz="1050" kern="100" dirty="0">
                          <a:latin typeface="+mn-ea"/>
                          <a:ea typeface="+mn-ea"/>
                          <a:cs typeface="Times New Roman"/>
                        </a:rPr>
                        <a:t>　</a:t>
                      </a:r>
                      <a:r>
                        <a:rPr lang="en-US" sz="1050" kern="100" dirty="0">
                          <a:latin typeface="+mn-ea"/>
                          <a:ea typeface="+mn-ea"/>
                          <a:cs typeface="Times New Roman"/>
                        </a:rPr>
                        <a:t>※</a:t>
                      </a:r>
                      <a:r>
                        <a:rPr lang="ja-JP" sz="1050" kern="100" dirty="0">
                          <a:latin typeface="+mn-ea"/>
                          <a:ea typeface="+mn-ea"/>
                          <a:cs typeface="Times New Roman"/>
                        </a:rPr>
                        <a:t>患者ごとに使用物品等確認し、医事課算定する</a:t>
                      </a:r>
                    </a:p>
                  </a:txBody>
                  <a:tcPr marL="68580" marR="68580" marT="0" marB="0"/>
                </a:tc>
                <a:tc h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
        <p:nvSpPr>
          <p:cNvPr id="27649" name="Rectangle 1"/>
          <p:cNvSpPr>
            <a:spLocks noChangeArrowheads="1"/>
          </p:cNvSpPr>
          <p:nvPr/>
        </p:nvSpPr>
        <p:spPr bwMode="auto">
          <a:xfrm>
            <a:off x="-179808" y="10208714"/>
            <a:ext cx="734481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rPr>
              <a:t>2019.4.13</a:t>
            </a:r>
            <a:r>
              <a:rPr kumimoji="1" lang="ja-JP" altLang="en-US" sz="10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rPr>
              <a:t>作成　豊見城中央病院</a:t>
            </a:r>
            <a:r>
              <a:rPr kumimoji="1" lang="en-US" altLang="ja-JP" sz="10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rPr>
              <a:t>/</a:t>
            </a:r>
            <a:r>
              <a:rPr kumimoji="1" lang="ja-JP" altLang="en-US" sz="10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rPr>
              <a:t>平良</a:t>
            </a:r>
            <a:endParaRPr kumimoji="1" lang="ja-JP" altLang="en-US"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正方形/長方形 8">
            <a:extLst>
              <a:ext uri="{FF2B5EF4-FFF2-40B4-BE49-F238E27FC236}">
                <a16:creationId xmlns:a16="http://schemas.microsoft.com/office/drawing/2014/main" id="{6F6DE72E-F10E-4679-BF7B-702EE4E40CE0}"/>
              </a:ext>
            </a:extLst>
          </p:cNvPr>
          <p:cNvSpPr/>
          <p:nvPr/>
        </p:nvSpPr>
        <p:spPr>
          <a:xfrm>
            <a:off x="0" y="1098258"/>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10" name="図 9">
            <a:extLst>
              <a:ext uri="{FF2B5EF4-FFF2-40B4-BE49-F238E27FC236}">
                <a16:creationId xmlns:a16="http://schemas.microsoft.com/office/drawing/2014/main" id="{C9EFFBC6-7C21-401E-ADC5-A083702A7491}"/>
              </a:ext>
            </a:extLst>
          </p:cNvPr>
          <p:cNvPicPr>
            <a:picLocks noChangeAspect="1"/>
          </p:cNvPicPr>
          <p:nvPr/>
        </p:nvPicPr>
        <p:blipFill>
          <a:blip r:embed="rId2" cstate="print">
            <a:alphaModFix amt="10000"/>
          </a:blip>
          <a:stretch>
            <a:fillRect/>
          </a:stretch>
        </p:blipFill>
        <p:spPr>
          <a:xfrm>
            <a:off x="6258075" y="215876"/>
            <a:ext cx="981148" cy="101216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0192" y="209215"/>
            <a:ext cx="6510157" cy="689888"/>
          </a:xfrm>
          <a:prstGeom prst="rect">
            <a:avLst/>
          </a:prstGeom>
          <a:noFill/>
        </p:spPr>
        <p:txBody>
          <a:bodyPr wrap="square" lIns="104095" tIns="52048" rIns="104095" bIns="52048" rtlCol="0">
            <a:spAutoFit/>
          </a:bodyPr>
          <a:lstStyle/>
          <a:p>
            <a:r>
              <a:rPr lang="en-US" altLang="ja-JP" sz="1800" dirty="0"/>
              <a:t> </a:t>
            </a:r>
            <a:endParaRPr lang="ja-JP" altLang="ja-JP" sz="1800" dirty="0"/>
          </a:p>
          <a:p>
            <a:endParaRPr kumimoji="1" lang="ja-JP" altLang="en-US" dirty="0"/>
          </a:p>
        </p:txBody>
      </p:sp>
      <p:sp>
        <p:nvSpPr>
          <p:cNvPr id="7" name="テキスト ボックス 6"/>
          <p:cNvSpPr txBox="1"/>
          <p:nvPr/>
        </p:nvSpPr>
        <p:spPr>
          <a:xfrm>
            <a:off x="756295" y="1901954"/>
            <a:ext cx="6192688" cy="7098898"/>
          </a:xfrm>
          <a:prstGeom prst="rect">
            <a:avLst/>
          </a:prstGeom>
          <a:noFill/>
        </p:spPr>
        <p:txBody>
          <a:bodyPr wrap="square" lIns="104095" tIns="52048" rIns="104095" bIns="52048" rtlCol="0">
            <a:spAutoFit/>
          </a:bodyPr>
          <a:lstStyle/>
          <a:p>
            <a:pPr lvl="0" defTabSz="914400" fontAlgn="base">
              <a:spcBef>
                <a:spcPct val="0"/>
              </a:spcBef>
              <a:spcAft>
                <a:spcPts val="600"/>
              </a:spcAft>
            </a:pPr>
            <a:r>
              <a:rPr lang="ja-JP" altLang="ja-JP" sz="1600" b="1" dirty="0">
                <a:latin typeface="+mn-ea"/>
                <a:cs typeface="Times New Roman" pitchFamily="18" charset="0"/>
              </a:rPr>
              <a:t>【</a:t>
            </a:r>
            <a:r>
              <a:rPr lang="en-US" altLang="ja-JP" sz="1600" b="1" dirty="0">
                <a:latin typeface="+mn-ea"/>
                <a:cs typeface="Times New Roman" pitchFamily="18" charset="0"/>
              </a:rPr>
              <a:t>LINE</a:t>
            </a:r>
            <a:r>
              <a:rPr lang="ja-JP" altLang="en-US" sz="1600" b="1" dirty="0">
                <a:latin typeface="+mn-ea"/>
                <a:cs typeface="Times New Roman" pitchFamily="18" charset="0"/>
              </a:rPr>
              <a:t>の活用について</a:t>
            </a:r>
            <a:r>
              <a:rPr lang="en-US" altLang="ja-JP" sz="1600" b="1" dirty="0">
                <a:latin typeface="+mn-ea"/>
                <a:cs typeface="Times New Roman" pitchFamily="18" charset="0"/>
              </a:rPr>
              <a:t>】</a:t>
            </a:r>
          </a:p>
          <a:p>
            <a:pPr lvl="0" defTabSz="914400" fontAlgn="base">
              <a:spcBef>
                <a:spcPct val="0"/>
              </a:spcBef>
              <a:spcAft>
                <a:spcPts val="600"/>
              </a:spcAft>
            </a:pPr>
            <a:endParaRPr lang="en-US" altLang="ja-JP" sz="1300" b="1" dirty="0">
              <a:latin typeface="+mn-ea"/>
              <a:cs typeface="ＭＳ Ｐゴシック" pitchFamily="50" charset="-128"/>
            </a:endParaRPr>
          </a:p>
          <a:p>
            <a:pPr marL="285750" lvl="0" indent="-285750" defTabSz="914400" eaLnBrk="0" fontAlgn="base" hangingPunct="0">
              <a:spcBef>
                <a:spcPct val="0"/>
              </a:spcBef>
              <a:spcAft>
                <a:spcPct val="0"/>
              </a:spcAft>
              <a:buFont typeface="Wingdings" panose="05000000000000000000" pitchFamily="2" charset="2"/>
              <a:buChar char="n"/>
            </a:pPr>
            <a:r>
              <a:rPr lang="ja-JP" altLang="en-US" sz="1300" dirty="0">
                <a:latin typeface="+mn-ea"/>
                <a:cs typeface="Times New Roman" pitchFamily="18" charset="0"/>
              </a:rPr>
              <a:t>沖透南災連グループ</a:t>
            </a:r>
            <a:r>
              <a:rPr lang="en-US" altLang="ja-JP" sz="1300" dirty="0">
                <a:latin typeface="+mn-ea"/>
                <a:cs typeface="Times New Roman" pitchFamily="18" charset="0"/>
              </a:rPr>
              <a:t>LINE｢</a:t>
            </a:r>
            <a:r>
              <a:rPr lang="ja-JP" altLang="en-US" sz="1300" b="1" dirty="0">
                <a:latin typeface="+mn-ea"/>
                <a:cs typeface="Times New Roman" pitchFamily="18" charset="0"/>
              </a:rPr>
              <a:t>沖縄県南部ブロック透析災害連絡部会</a:t>
            </a:r>
            <a:r>
              <a:rPr lang="en-US" altLang="ja-JP" sz="1300" b="1" dirty="0">
                <a:latin typeface="+mn-ea"/>
                <a:cs typeface="Times New Roman" pitchFamily="18" charset="0"/>
              </a:rPr>
              <a:t>｣</a:t>
            </a:r>
            <a:r>
              <a:rPr lang="ja-JP" altLang="en-US" sz="1300" dirty="0" err="1">
                <a:latin typeface="+mn-ea"/>
                <a:cs typeface="Times New Roman" pitchFamily="18" charset="0"/>
              </a:rPr>
              <a:t>への</a:t>
            </a:r>
            <a:r>
              <a:rPr lang="ja-JP" altLang="en-US" sz="1300" dirty="0">
                <a:latin typeface="+mn-ea"/>
                <a:cs typeface="Times New Roman" pitchFamily="18" charset="0"/>
              </a:rPr>
              <a:t>招待・退出は自由である。</a:t>
            </a:r>
            <a:endParaRPr lang="en-US" altLang="ja-JP" sz="1300" dirty="0">
              <a:latin typeface="+mn-ea"/>
              <a:cs typeface="Times New Roman" pitchFamily="18" charset="0"/>
            </a:endParaRPr>
          </a:p>
          <a:p>
            <a:pPr marL="285750" lvl="0" indent="-285750" defTabSz="914400" eaLnBrk="0" fontAlgn="base" hangingPunct="0">
              <a:spcBef>
                <a:spcPct val="0"/>
              </a:spcBef>
              <a:spcAft>
                <a:spcPct val="0"/>
              </a:spcAft>
              <a:buFont typeface="Wingdings" panose="05000000000000000000" pitchFamily="2" charset="2"/>
              <a:buChar char="n"/>
            </a:pPr>
            <a:endParaRPr lang="ja-JP" altLang="en-US" sz="1300" dirty="0">
              <a:latin typeface="+mn-ea"/>
              <a:cs typeface="ＭＳ Ｐゴシック" pitchFamily="50" charset="-128"/>
            </a:endParaRPr>
          </a:p>
          <a:p>
            <a:pPr marL="285750" lvl="0" indent="-285750" defTabSz="914400" eaLnBrk="0" fontAlgn="base" hangingPunct="0">
              <a:spcBef>
                <a:spcPct val="0"/>
              </a:spcBef>
              <a:spcAft>
                <a:spcPct val="0"/>
              </a:spcAft>
              <a:buFont typeface="Wingdings" panose="05000000000000000000" pitchFamily="2" charset="2"/>
              <a:buChar char="n"/>
            </a:pPr>
            <a:r>
              <a:rPr lang="ja-JP" altLang="en-US" sz="1300" dirty="0">
                <a:latin typeface="+mn-ea"/>
                <a:cs typeface="Times New Roman" pitchFamily="18" charset="0"/>
              </a:rPr>
              <a:t>グループ</a:t>
            </a:r>
            <a:r>
              <a:rPr lang="en-US" altLang="ja-JP" sz="1300" dirty="0">
                <a:latin typeface="+mn-ea"/>
                <a:cs typeface="Times New Roman" pitchFamily="18" charset="0"/>
              </a:rPr>
              <a:t>LINE</a:t>
            </a:r>
            <a:r>
              <a:rPr lang="ja-JP" altLang="en-US" sz="1300" dirty="0">
                <a:latin typeface="+mn-ea"/>
                <a:cs typeface="Times New Roman" pitchFamily="18" charset="0"/>
              </a:rPr>
              <a:t>に書き込みするときは所属・氏名が分かるように</a:t>
            </a:r>
            <a:r>
              <a:rPr lang="en-US" altLang="ja-JP" sz="1300" dirty="0">
                <a:latin typeface="+mn-ea"/>
                <a:cs typeface="Times New Roman" pitchFamily="18" charset="0"/>
              </a:rPr>
              <a:t>｢○○(</a:t>
            </a:r>
            <a:r>
              <a:rPr lang="ja-JP" altLang="en-US" sz="1300" dirty="0">
                <a:latin typeface="+mn-ea"/>
                <a:cs typeface="Times New Roman" pitchFamily="18" charset="0"/>
              </a:rPr>
              <a:t>施設名</a:t>
            </a:r>
            <a:r>
              <a:rPr lang="en-US" altLang="ja-JP" sz="1300" dirty="0">
                <a:latin typeface="+mn-ea"/>
                <a:cs typeface="Times New Roman" pitchFamily="18" charset="0"/>
              </a:rPr>
              <a:t>)</a:t>
            </a:r>
            <a:r>
              <a:rPr lang="ja-JP" altLang="en-US" sz="1300" dirty="0" err="1">
                <a:latin typeface="+mn-ea"/>
                <a:cs typeface="Times New Roman" pitchFamily="18" charset="0"/>
              </a:rPr>
              <a:t>、</a:t>
            </a:r>
            <a:r>
              <a:rPr lang="ja-JP" altLang="en-US" sz="1300" dirty="0">
                <a:latin typeface="+mn-ea"/>
                <a:cs typeface="Times New Roman" pitchFamily="18" charset="0"/>
              </a:rPr>
              <a:t>□□□</a:t>
            </a:r>
            <a:r>
              <a:rPr lang="en-US" altLang="ja-JP" sz="1300" dirty="0">
                <a:latin typeface="+mn-ea"/>
                <a:cs typeface="Times New Roman" pitchFamily="18" charset="0"/>
              </a:rPr>
              <a:t>(</a:t>
            </a:r>
            <a:r>
              <a:rPr lang="ja-JP" altLang="en-US" sz="1300" dirty="0">
                <a:latin typeface="+mn-ea"/>
                <a:cs typeface="Times New Roman" pitchFamily="18" charset="0"/>
              </a:rPr>
              <a:t>名前</a:t>
            </a:r>
            <a:r>
              <a:rPr lang="en-US" altLang="ja-JP" sz="1300" dirty="0">
                <a:latin typeface="+mn-ea"/>
                <a:cs typeface="Times New Roman" pitchFamily="18" charset="0"/>
              </a:rPr>
              <a:t>)</a:t>
            </a:r>
            <a:r>
              <a:rPr lang="ja-JP" altLang="en-US" sz="1300" dirty="0">
                <a:latin typeface="+mn-ea"/>
                <a:cs typeface="Times New Roman" pitchFamily="18" charset="0"/>
              </a:rPr>
              <a:t>です。</a:t>
            </a:r>
            <a:r>
              <a:rPr lang="en-US" altLang="ja-JP" sz="1300" dirty="0">
                <a:latin typeface="+mn-ea"/>
                <a:cs typeface="Times New Roman" pitchFamily="18" charset="0"/>
              </a:rPr>
              <a:t>｣</a:t>
            </a:r>
            <a:r>
              <a:rPr lang="ja-JP" altLang="en-US" sz="1300" dirty="0">
                <a:latin typeface="+mn-ea"/>
                <a:cs typeface="Times New Roman" pitchFamily="18" charset="0"/>
              </a:rPr>
              <a:t>と書き始める。</a:t>
            </a:r>
            <a:endParaRPr lang="en-US" altLang="ja-JP" sz="1300" dirty="0">
              <a:latin typeface="+mn-ea"/>
              <a:cs typeface="Times New Roman" pitchFamily="18" charset="0"/>
            </a:endParaRPr>
          </a:p>
          <a:p>
            <a:pPr marL="285750" lvl="0" indent="-285750" defTabSz="914400" eaLnBrk="0" fontAlgn="base" hangingPunct="0">
              <a:spcBef>
                <a:spcPct val="0"/>
              </a:spcBef>
              <a:spcAft>
                <a:spcPct val="0"/>
              </a:spcAft>
              <a:buFont typeface="Wingdings" panose="05000000000000000000" pitchFamily="2" charset="2"/>
              <a:buChar char="n"/>
            </a:pPr>
            <a:endParaRPr lang="en-US" altLang="ja-JP" sz="1300" dirty="0">
              <a:latin typeface="+mn-ea"/>
              <a:cs typeface="Times New Roman" pitchFamily="18" charset="0"/>
            </a:endParaRPr>
          </a:p>
          <a:p>
            <a:pPr marL="285750" lvl="0" indent="-285750" defTabSz="914400" eaLnBrk="0" fontAlgn="base" hangingPunct="0">
              <a:spcBef>
                <a:spcPct val="0"/>
              </a:spcBef>
              <a:spcAft>
                <a:spcPct val="0"/>
              </a:spcAft>
              <a:buFont typeface="Wingdings" panose="05000000000000000000" pitchFamily="2" charset="2"/>
              <a:buChar char="n"/>
            </a:pPr>
            <a:endParaRPr lang="ja-JP" altLang="en-US" sz="1300" dirty="0">
              <a:latin typeface="+mn-ea"/>
              <a:cs typeface="ＭＳ Ｐゴシック" pitchFamily="50" charset="-128"/>
            </a:endParaRPr>
          </a:p>
          <a:p>
            <a:pPr marL="285750" lvl="0" indent="-285750" defTabSz="914400" eaLnBrk="0" fontAlgn="base" hangingPunct="0">
              <a:spcBef>
                <a:spcPct val="0"/>
              </a:spcBef>
              <a:spcAft>
                <a:spcPct val="0"/>
              </a:spcAft>
              <a:buFont typeface="Wingdings" panose="05000000000000000000" pitchFamily="2" charset="2"/>
              <a:buChar char="n"/>
            </a:pPr>
            <a:r>
              <a:rPr lang="ja-JP" altLang="en-US" sz="1300" dirty="0">
                <a:latin typeface="+mn-ea"/>
                <a:cs typeface="Times New Roman" pitchFamily="18" charset="0"/>
              </a:rPr>
              <a:t>発災時は、各施設被災状況・透析施行の可否・支援透析要請の有無・支援受け入れ可否等をグループ</a:t>
            </a:r>
            <a:r>
              <a:rPr lang="en-US" altLang="ja-JP" sz="1300" dirty="0">
                <a:latin typeface="+mn-ea"/>
                <a:cs typeface="Times New Roman" pitchFamily="18" charset="0"/>
              </a:rPr>
              <a:t>LINE｢</a:t>
            </a:r>
            <a:r>
              <a:rPr lang="ja-JP" altLang="en-US" sz="1300" dirty="0">
                <a:latin typeface="+mn-ea"/>
                <a:cs typeface="Times New Roman" pitchFamily="18" charset="0"/>
              </a:rPr>
              <a:t>沖縄県南部ブロック透析災害連絡部会</a:t>
            </a:r>
            <a:r>
              <a:rPr lang="en-US" altLang="ja-JP" sz="1300" dirty="0">
                <a:latin typeface="+mn-ea"/>
                <a:cs typeface="Times New Roman" pitchFamily="18" charset="0"/>
              </a:rPr>
              <a:t>｣</a:t>
            </a:r>
            <a:r>
              <a:rPr lang="ja-JP" altLang="en-US" sz="1300" dirty="0">
                <a:latin typeface="+mn-ea"/>
                <a:cs typeface="Times New Roman" pitchFamily="18" charset="0"/>
              </a:rPr>
              <a:t>へ書き込む。設備の被災状況報告は写真を活用すると分かりやすい。</a:t>
            </a:r>
            <a:endParaRPr lang="en-US" altLang="ja-JP" sz="1300" dirty="0">
              <a:latin typeface="+mn-ea"/>
              <a:cs typeface="Times New Roman" pitchFamily="18" charset="0"/>
            </a:endParaRPr>
          </a:p>
          <a:p>
            <a:pPr marL="285750" lvl="0" indent="-285750" defTabSz="914400" eaLnBrk="0" fontAlgn="base" hangingPunct="0">
              <a:spcBef>
                <a:spcPct val="0"/>
              </a:spcBef>
              <a:spcAft>
                <a:spcPct val="0"/>
              </a:spcAft>
              <a:buFont typeface="Wingdings" panose="05000000000000000000" pitchFamily="2" charset="2"/>
              <a:buChar char="n"/>
            </a:pPr>
            <a:endParaRPr lang="en-US" altLang="ja-JP" sz="1300" dirty="0">
              <a:latin typeface="+mn-ea"/>
              <a:cs typeface="Times New Roman" pitchFamily="18" charset="0"/>
            </a:endParaRPr>
          </a:p>
          <a:p>
            <a:pPr marL="285750" lvl="0" indent="-285750" defTabSz="914400" eaLnBrk="0" fontAlgn="base" hangingPunct="0">
              <a:spcBef>
                <a:spcPct val="0"/>
              </a:spcBef>
              <a:spcAft>
                <a:spcPct val="0"/>
              </a:spcAft>
              <a:buFont typeface="Wingdings" panose="05000000000000000000" pitchFamily="2" charset="2"/>
              <a:buChar char="n"/>
            </a:pPr>
            <a:endParaRPr lang="ja-JP" altLang="en-US" sz="1300" dirty="0">
              <a:latin typeface="+mn-ea"/>
              <a:cs typeface="ＭＳ Ｐゴシック" pitchFamily="50" charset="-128"/>
            </a:endParaRPr>
          </a:p>
          <a:p>
            <a:pPr marL="285750" lvl="0" indent="-285750" defTabSz="914400" eaLnBrk="0" fontAlgn="base" hangingPunct="0">
              <a:spcBef>
                <a:spcPct val="0"/>
              </a:spcBef>
              <a:spcAft>
                <a:spcPct val="0"/>
              </a:spcAft>
              <a:buFont typeface="Wingdings" panose="05000000000000000000" pitchFamily="2" charset="2"/>
              <a:buChar char="n"/>
            </a:pPr>
            <a:r>
              <a:rPr lang="ja-JP" altLang="en-US" sz="1300" dirty="0">
                <a:latin typeface="+mn-ea"/>
                <a:cs typeface="Times New Roman" pitchFamily="18" charset="0"/>
              </a:rPr>
              <a:t>各施設の被災状況報告後は新たに各施設代表者のみでグループ</a:t>
            </a:r>
            <a:r>
              <a:rPr lang="en-US" altLang="ja-JP" sz="1300" dirty="0">
                <a:latin typeface="+mn-ea"/>
                <a:cs typeface="Times New Roman" pitchFamily="18" charset="0"/>
              </a:rPr>
              <a:t>LINE</a:t>
            </a:r>
            <a:r>
              <a:rPr lang="ja-JP" altLang="en-US" sz="1300" dirty="0">
                <a:latin typeface="+mn-ea"/>
                <a:cs typeface="Times New Roman" pitchFamily="18" charset="0"/>
              </a:rPr>
              <a:t>を作成し運営する。必要に応じて全体</a:t>
            </a:r>
            <a:r>
              <a:rPr lang="en-US" altLang="ja-JP" sz="1300" dirty="0">
                <a:latin typeface="+mn-ea"/>
                <a:cs typeface="Times New Roman" pitchFamily="18" charset="0"/>
              </a:rPr>
              <a:t>(</a:t>
            </a:r>
            <a:r>
              <a:rPr lang="ja-JP" altLang="en-US" sz="1300" dirty="0">
                <a:latin typeface="+mn-ea"/>
                <a:cs typeface="Times New Roman" pitchFamily="18" charset="0"/>
              </a:rPr>
              <a:t>グループ</a:t>
            </a:r>
            <a:r>
              <a:rPr lang="en-US" altLang="ja-JP" sz="1300" dirty="0">
                <a:latin typeface="+mn-ea"/>
                <a:cs typeface="Times New Roman" pitchFamily="18" charset="0"/>
              </a:rPr>
              <a:t>LINE｢</a:t>
            </a:r>
            <a:r>
              <a:rPr lang="ja-JP" altLang="en-US" sz="1300" dirty="0">
                <a:latin typeface="+mn-ea"/>
                <a:cs typeface="Times New Roman" pitchFamily="18" charset="0"/>
              </a:rPr>
              <a:t>沖縄県南部ブロック透析災害連絡部会</a:t>
            </a:r>
            <a:r>
              <a:rPr lang="en-US" altLang="ja-JP" sz="1300" dirty="0">
                <a:latin typeface="+mn-ea"/>
                <a:cs typeface="Times New Roman" pitchFamily="18" charset="0"/>
              </a:rPr>
              <a:t>｣)</a:t>
            </a:r>
            <a:r>
              <a:rPr lang="ja-JP" altLang="en-US" sz="1300" dirty="0" err="1">
                <a:latin typeface="+mn-ea"/>
                <a:cs typeface="Times New Roman" pitchFamily="18" charset="0"/>
              </a:rPr>
              <a:t>へも</a:t>
            </a:r>
            <a:r>
              <a:rPr lang="ja-JP" altLang="en-US" sz="1300" dirty="0">
                <a:latin typeface="+mn-ea"/>
                <a:cs typeface="Times New Roman" pitchFamily="18" charset="0"/>
              </a:rPr>
              <a:t>情報を書き込む。</a:t>
            </a:r>
            <a:endParaRPr lang="en-US" altLang="ja-JP" sz="1300" dirty="0">
              <a:latin typeface="+mn-ea"/>
              <a:cs typeface="Times New Roman" pitchFamily="18" charset="0"/>
            </a:endParaRPr>
          </a:p>
          <a:p>
            <a:pPr marL="285750" lvl="0" indent="-285750" defTabSz="914400" eaLnBrk="0" fontAlgn="base" hangingPunct="0">
              <a:spcBef>
                <a:spcPct val="0"/>
              </a:spcBef>
              <a:spcAft>
                <a:spcPct val="0"/>
              </a:spcAft>
              <a:buFont typeface="Wingdings" panose="05000000000000000000" pitchFamily="2" charset="2"/>
              <a:buChar char="n"/>
            </a:pPr>
            <a:endParaRPr lang="en-US" altLang="ja-JP" sz="1300" dirty="0">
              <a:latin typeface="+mn-ea"/>
              <a:cs typeface="Times New Roman" pitchFamily="18" charset="0"/>
            </a:endParaRPr>
          </a:p>
          <a:p>
            <a:pPr marL="285750" lvl="0" indent="-285750" defTabSz="914400" eaLnBrk="0" fontAlgn="base" hangingPunct="0">
              <a:spcBef>
                <a:spcPct val="0"/>
              </a:spcBef>
              <a:spcAft>
                <a:spcPct val="0"/>
              </a:spcAft>
              <a:buFont typeface="Wingdings" panose="05000000000000000000" pitchFamily="2" charset="2"/>
              <a:buChar char="n"/>
            </a:pPr>
            <a:endParaRPr lang="ja-JP" altLang="en-US" sz="1300" dirty="0">
              <a:latin typeface="+mn-ea"/>
              <a:cs typeface="ＭＳ Ｐゴシック" pitchFamily="50" charset="-128"/>
            </a:endParaRPr>
          </a:p>
          <a:p>
            <a:pPr marL="285750" lvl="0" indent="-285750" defTabSz="914400" eaLnBrk="0" fontAlgn="base" hangingPunct="0">
              <a:spcBef>
                <a:spcPct val="0"/>
              </a:spcBef>
              <a:spcAft>
                <a:spcPct val="0"/>
              </a:spcAft>
              <a:buFont typeface="Wingdings" panose="05000000000000000000" pitchFamily="2" charset="2"/>
              <a:buChar char="n"/>
            </a:pPr>
            <a:r>
              <a:rPr lang="ja-JP" altLang="en-US" sz="1300" dirty="0">
                <a:latin typeface="+mn-ea"/>
                <a:cs typeface="Times New Roman" pitchFamily="18" charset="0"/>
              </a:rPr>
              <a:t>患者の個人情報を含む情報のやり取りについて、他の情報伝達手段が使用不可能でやむを得ない場合のみ</a:t>
            </a:r>
            <a:r>
              <a:rPr lang="en-US" altLang="ja-JP" sz="1300" dirty="0">
                <a:latin typeface="+mn-ea"/>
                <a:cs typeface="Times New Roman" pitchFamily="18" charset="0"/>
              </a:rPr>
              <a:t>LINE</a:t>
            </a:r>
            <a:r>
              <a:rPr lang="ja-JP" altLang="en-US" sz="1300" dirty="0">
                <a:latin typeface="+mn-ea"/>
                <a:cs typeface="Times New Roman" pitchFamily="18" charset="0"/>
              </a:rPr>
              <a:t>を活用してよいものとする。</a:t>
            </a:r>
            <a:endParaRPr lang="en-US" altLang="ja-JP" sz="1300" dirty="0">
              <a:latin typeface="+mn-ea"/>
              <a:cs typeface="Times New Roman" pitchFamily="18" charset="0"/>
            </a:endParaRPr>
          </a:p>
          <a:p>
            <a:pPr marL="285750" lvl="0" indent="-285750" defTabSz="914400" eaLnBrk="0" fontAlgn="base" hangingPunct="0">
              <a:spcBef>
                <a:spcPct val="0"/>
              </a:spcBef>
              <a:spcAft>
                <a:spcPct val="0"/>
              </a:spcAft>
              <a:buFont typeface="Wingdings" panose="05000000000000000000" pitchFamily="2" charset="2"/>
              <a:buChar char="n"/>
            </a:pPr>
            <a:endParaRPr lang="ja-JP" altLang="en-US" sz="1300" dirty="0">
              <a:latin typeface="+mn-ea"/>
              <a:cs typeface="ＭＳ Ｐゴシック" pitchFamily="50" charset="-128"/>
            </a:endParaRPr>
          </a:p>
          <a:p>
            <a:pPr marL="285750" lvl="0" indent="-285750" defTabSz="914400" eaLnBrk="0" fontAlgn="base" hangingPunct="0">
              <a:spcBef>
                <a:spcPct val="0"/>
              </a:spcBef>
              <a:spcAft>
                <a:spcPct val="0"/>
              </a:spcAft>
              <a:buFont typeface="Wingdings" panose="05000000000000000000" pitchFamily="2" charset="2"/>
              <a:buChar char="n"/>
            </a:pPr>
            <a:r>
              <a:rPr lang="ja-JP" altLang="en-US" sz="1300" dirty="0">
                <a:latin typeface="+mn-ea"/>
                <a:cs typeface="Times New Roman" pitchFamily="18" charset="0"/>
              </a:rPr>
              <a:t>患者の個人情報を含む情報のやり取りに</a:t>
            </a:r>
            <a:r>
              <a:rPr lang="en-US" altLang="ja-JP" sz="1300" dirty="0">
                <a:latin typeface="+mn-ea"/>
                <a:cs typeface="Times New Roman" pitchFamily="18" charset="0"/>
              </a:rPr>
              <a:t>LINE</a:t>
            </a:r>
            <a:r>
              <a:rPr lang="ja-JP" altLang="en-US" sz="1300" dirty="0">
                <a:latin typeface="+mn-ea"/>
                <a:cs typeface="Times New Roman" pitchFamily="18" charset="0"/>
              </a:rPr>
              <a:t>を活用する場合は、依頼・支援施設間のみでのやり取りとし、グループ</a:t>
            </a:r>
            <a:r>
              <a:rPr lang="en-US" altLang="ja-JP" sz="1300" dirty="0">
                <a:latin typeface="+mn-ea"/>
                <a:cs typeface="Times New Roman" pitchFamily="18" charset="0"/>
              </a:rPr>
              <a:t>LINE</a:t>
            </a:r>
            <a:r>
              <a:rPr lang="ja-JP" altLang="en-US" sz="1300" dirty="0">
                <a:latin typeface="+mn-ea"/>
                <a:cs typeface="Times New Roman" pitchFamily="18" charset="0"/>
              </a:rPr>
              <a:t>は使用しない。また活用後不要になった個人情報は端末より速やかに削除する。</a:t>
            </a:r>
            <a:endParaRPr lang="en-US" altLang="ja-JP" sz="1300" dirty="0">
              <a:latin typeface="+mn-ea"/>
              <a:cs typeface="Times New Roman" pitchFamily="18" charset="0"/>
            </a:endParaRPr>
          </a:p>
          <a:p>
            <a:pPr marL="285750" lvl="0" indent="-285750" defTabSz="914400" eaLnBrk="0" fontAlgn="base" hangingPunct="0">
              <a:spcBef>
                <a:spcPct val="0"/>
              </a:spcBef>
              <a:spcAft>
                <a:spcPct val="0"/>
              </a:spcAft>
              <a:buFont typeface="Wingdings" panose="05000000000000000000" pitchFamily="2" charset="2"/>
              <a:buChar char="n"/>
            </a:pPr>
            <a:endParaRPr lang="en-US" altLang="ja-JP" sz="1300" dirty="0">
              <a:latin typeface="+mn-ea"/>
              <a:cs typeface="Times New Roman" pitchFamily="18" charset="0"/>
            </a:endParaRPr>
          </a:p>
          <a:p>
            <a:pPr marL="285750" lvl="0" indent="-285750" defTabSz="914400" eaLnBrk="0" fontAlgn="base" hangingPunct="0">
              <a:spcBef>
                <a:spcPct val="0"/>
              </a:spcBef>
              <a:spcAft>
                <a:spcPct val="0"/>
              </a:spcAft>
              <a:buFont typeface="Wingdings" panose="05000000000000000000" pitchFamily="2" charset="2"/>
              <a:buChar char="n"/>
            </a:pPr>
            <a:endParaRPr lang="ja-JP" altLang="en-US" sz="1300" dirty="0">
              <a:latin typeface="+mn-ea"/>
              <a:cs typeface="ＭＳ Ｐゴシック" pitchFamily="50" charset="-128"/>
            </a:endParaRPr>
          </a:p>
          <a:p>
            <a:pPr marL="285750" lvl="0" indent="-285750" defTabSz="914400" eaLnBrk="0" fontAlgn="base" hangingPunct="0">
              <a:spcBef>
                <a:spcPct val="0"/>
              </a:spcBef>
              <a:spcAft>
                <a:spcPct val="0"/>
              </a:spcAft>
              <a:buFont typeface="Wingdings" panose="05000000000000000000" pitchFamily="2" charset="2"/>
              <a:buChar char="n"/>
            </a:pPr>
            <a:r>
              <a:rPr lang="ja-JP" altLang="en-US" sz="1300" dirty="0">
                <a:latin typeface="+mn-ea"/>
                <a:cs typeface="Times New Roman" pitchFamily="18" charset="0"/>
              </a:rPr>
              <a:t>諸々の委員会などの活動の連絡用グループ</a:t>
            </a:r>
            <a:r>
              <a:rPr lang="en-US" altLang="ja-JP" sz="1300" dirty="0">
                <a:latin typeface="+mn-ea"/>
                <a:cs typeface="Times New Roman" pitchFamily="18" charset="0"/>
              </a:rPr>
              <a:t>LINE</a:t>
            </a:r>
            <a:r>
              <a:rPr lang="ja-JP" altLang="en-US" sz="1300" dirty="0">
                <a:latin typeface="+mn-ea"/>
                <a:cs typeface="Times New Roman" pitchFamily="18" charset="0"/>
              </a:rPr>
              <a:t>は、その都度招集し終了後には解散する。</a:t>
            </a:r>
            <a:endParaRPr lang="en-US" altLang="ja-JP" sz="1300" dirty="0">
              <a:latin typeface="+mn-ea"/>
              <a:cs typeface="Times New Roman" pitchFamily="18" charset="0"/>
            </a:endParaRPr>
          </a:p>
          <a:p>
            <a:pPr marL="285750" lvl="0" indent="-285750" defTabSz="914400" eaLnBrk="0" fontAlgn="base" hangingPunct="0">
              <a:spcBef>
                <a:spcPct val="0"/>
              </a:spcBef>
              <a:spcAft>
                <a:spcPct val="0"/>
              </a:spcAft>
              <a:buFont typeface="Wingdings" panose="05000000000000000000" pitchFamily="2" charset="2"/>
              <a:buChar char="n"/>
            </a:pPr>
            <a:endParaRPr lang="en-US" altLang="ja-JP" sz="1300" dirty="0">
              <a:latin typeface="+mn-ea"/>
              <a:cs typeface="Times New Roman" pitchFamily="18" charset="0"/>
            </a:endParaRPr>
          </a:p>
          <a:p>
            <a:pPr marL="285750" lvl="0" indent="-285750" defTabSz="914400" eaLnBrk="0" fontAlgn="base" hangingPunct="0">
              <a:spcBef>
                <a:spcPct val="0"/>
              </a:spcBef>
              <a:spcAft>
                <a:spcPct val="0"/>
              </a:spcAft>
              <a:buFont typeface="Wingdings" panose="05000000000000000000" pitchFamily="2" charset="2"/>
              <a:buChar char="n"/>
            </a:pPr>
            <a:endParaRPr lang="ja-JP" altLang="en-US" sz="1300" dirty="0">
              <a:latin typeface="+mn-ea"/>
              <a:cs typeface="ＭＳ Ｐゴシック" pitchFamily="50" charset="-128"/>
            </a:endParaRPr>
          </a:p>
          <a:p>
            <a:pPr marL="285750" lvl="0" indent="-285750" defTabSz="914400" eaLnBrk="0" fontAlgn="base" hangingPunct="0">
              <a:spcBef>
                <a:spcPct val="0"/>
              </a:spcBef>
              <a:spcAft>
                <a:spcPct val="0"/>
              </a:spcAft>
              <a:buFont typeface="Wingdings" panose="05000000000000000000" pitchFamily="2" charset="2"/>
              <a:buChar char="n"/>
            </a:pPr>
            <a:r>
              <a:rPr lang="ja-JP" altLang="en-US" sz="1300" dirty="0">
                <a:latin typeface="+mn-ea"/>
                <a:cs typeface="Times New Roman" pitchFamily="18" charset="0"/>
              </a:rPr>
              <a:t>グループ</a:t>
            </a:r>
            <a:r>
              <a:rPr lang="en-US" altLang="ja-JP" sz="1300" dirty="0">
                <a:latin typeface="+mn-ea"/>
                <a:cs typeface="Times New Roman" pitchFamily="18" charset="0"/>
              </a:rPr>
              <a:t>LINE｢</a:t>
            </a:r>
            <a:r>
              <a:rPr lang="ja-JP" altLang="en-US" sz="1300" dirty="0">
                <a:latin typeface="+mn-ea"/>
                <a:cs typeface="Times New Roman" pitchFamily="18" charset="0"/>
              </a:rPr>
              <a:t>沖縄県南部ブロック透析災害連絡部会</a:t>
            </a:r>
            <a:r>
              <a:rPr lang="en-US" altLang="ja-JP" sz="1300" dirty="0">
                <a:latin typeface="+mn-ea"/>
                <a:cs typeface="Times New Roman" pitchFamily="18" charset="0"/>
              </a:rPr>
              <a:t>｣</a:t>
            </a:r>
            <a:r>
              <a:rPr lang="ja-JP" altLang="en-US" sz="1300" dirty="0">
                <a:latin typeface="+mn-ea"/>
                <a:cs typeface="Times New Roman" pitchFamily="18" charset="0"/>
              </a:rPr>
              <a:t>のメンバーを本人に無断で友達追加するなど、私的に利用することを禁止する。違反行為があった場合は施設長より指導しグループを強制退出とする。</a:t>
            </a:r>
            <a:endParaRPr lang="ja-JP" altLang="en-US" sz="1300" dirty="0">
              <a:latin typeface="+mn-ea"/>
            </a:endParaRPr>
          </a:p>
        </p:txBody>
      </p:sp>
      <p:sp>
        <p:nvSpPr>
          <p:cNvPr id="20" name="正方形/長方形 19"/>
          <p:cNvSpPr/>
          <p:nvPr/>
        </p:nvSpPr>
        <p:spPr>
          <a:xfrm>
            <a:off x="3873685" y="554748"/>
            <a:ext cx="3363330" cy="536000"/>
          </a:xfrm>
          <a:prstGeom prst="rect">
            <a:avLst/>
          </a:prstGeom>
        </p:spPr>
        <p:txBody>
          <a:bodyPr wrap="none" lIns="104095" tIns="52048" rIns="104095" bIns="52048">
            <a:spAutoFit/>
          </a:bodyPr>
          <a:lstStyle/>
          <a:p>
            <a:r>
              <a:rPr lang="en-US" altLang="ja-JP" sz="2800" b="1" dirty="0">
                <a:solidFill>
                  <a:srgbClr val="FF0000"/>
                </a:solidFill>
                <a:latin typeface="+mn-ea"/>
              </a:rPr>
              <a:t>LINE</a:t>
            </a:r>
            <a:r>
              <a:rPr lang="ja-JP" altLang="en-US" sz="2800" b="1" dirty="0">
                <a:solidFill>
                  <a:srgbClr val="FF0000"/>
                </a:solidFill>
                <a:latin typeface="+mn-ea"/>
              </a:rPr>
              <a:t>の活用について</a:t>
            </a:r>
          </a:p>
        </p:txBody>
      </p:sp>
      <p:sp>
        <p:nvSpPr>
          <p:cNvPr id="9" name="正方形/長方形 8">
            <a:extLst>
              <a:ext uri="{FF2B5EF4-FFF2-40B4-BE49-F238E27FC236}">
                <a16:creationId xmlns:a16="http://schemas.microsoft.com/office/drawing/2014/main" id="{14DCB78C-4E46-49DC-883F-06A9B815DBF6}"/>
              </a:ext>
            </a:extLst>
          </p:cNvPr>
          <p:cNvSpPr/>
          <p:nvPr/>
        </p:nvSpPr>
        <p:spPr>
          <a:xfrm>
            <a:off x="0" y="1098258"/>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11" name="図 10">
            <a:extLst>
              <a:ext uri="{FF2B5EF4-FFF2-40B4-BE49-F238E27FC236}">
                <a16:creationId xmlns:a16="http://schemas.microsoft.com/office/drawing/2014/main" id="{C9EFFBC6-7C21-401E-ADC5-A083702A7491}"/>
              </a:ext>
            </a:extLst>
          </p:cNvPr>
          <p:cNvPicPr>
            <a:picLocks noChangeAspect="1"/>
          </p:cNvPicPr>
          <p:nvPr/>
        </p:nvPicPr>
        <p:blipFill>
          <a:blip r:embed="rId2" cstate="print">
            <a:alphaModFix amt="10000"/>
          </a:blip>
          <a:stretch>
            <a:fillRect/>
          </a:stretch>
        </p:blipFill>
        <p:spPr>
          <a:xfrm>
            <a:off x="6258075" y="215876"/>
            <a:ext cx="981148" cy="101216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3929790" y="575916"/>
            <a:ext cx="3307225" cy="536000"/>
          </a:xfrm>
          <a:prstGeom prst="rect">
            <a:avLst/>
          </a:prstGeom>
        </p:spPr>
        <p:txBody>
          <a:bodyPr wrap="none" lIns="104095" tIns="52048" rIns="104095" bIns="52048">
            <a:spAutoFit/>
          </a:bodyPr>
          <a:lstStyle/>
          <a:p>
            <a:r>
              <a:rPr lang="ja-JP" altLang="en-US" sz="2800" b="1" dirty="0">
                <a:solidFill>
                  <a:srgbClr val="FF0000"/>
                </a:solidFill>
              </a:rPr>
              <a:t>事務手続きについて</a:t>
            </a:r>
          </a:p>
        </p:txBody>
      </p:sp>
      <p:sp>
        <p:nvSpPr>
          <p:cNvPr id="26625" name="Rectangle 1"/>
          <p:cNvSpPr>
            <a:spLocks noChangeArrowheads="1"/>
          </p:cNvSpPr>
          <p:nvPr/>
        </p:nvSpPr>
        <p:spPr bwMode="auto">
          <a:xfrm>
            <a:off x="647648" y="1792502"/>
            <a:ext cx="7057207"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1" i="0" u="none" strike="noStrike" cap="none" normalizeH="0" baseline="0" dirty="0">
                <a:ln>
                  <a:noFill/>
                </a:ln>
                <a:solidFill>
                  <a:schemeClr val="tx1"/>
                </a:solidFill>
                <a:effectLst/>
                <a:latin typeface="游明朝"/>
                <a:ea typeface="HGPｺﾞｼｯｸE" pitchFamily="50" charset="-128"/>
                <a:cs typeface="Times New Roman" pitchFamily="18" charset="0"/>
              </a:rPr>
              <a:t>【</a:t>
            </a:r>
            <a:r>
              <a:rPr kumimoji="1" lang="ja-JP" sz="1600" b="1" i="0" u="none" strike="noStrike" cap="none" normalizeH="0" baseline="0" dirty="0">
                <a:ln>
                  <a:noFill/>
                </a:ln>
                <a:solidFill>
                  <a:schemeClr val="tx1"/>
                </a:solidFill>
                <a:effectLst/>
                <a:latin typeface="+mn-ea"/>
                <a:cs typeface="Times New Roman" pitchFamily="18" charset="0"/>
              </a:rPr>
              <a:t>保険証</a:t>
            </a:r>
            <a:r>
              <a:rPr kumimoji="1" lang="ja-JP" altLang="ja-JP" sz="1600" b="1" i="0" u="none" strike="noStrike" cap="none" normalizeH="0" baseline="0" dirty="0">
                <a:ln>
                  <a:noFill/>
                </a:ln>
                <a:solidFill>
                  <a:schemeClr val="tx1"/>
                </a:solidFill>
                <a:effectLst/>
                <a:latin typeface="+mn-ea"/>
                <a:cs typeface="Times New Roman" pitchFamily="18" charset="0"/>
              </a:rPr>
              <a:t>】</a:t>
            </a:r>
            <a:endParaRPr kumimoji="1" lang="ja-JP" altLang="ja-JP" sz="1600" b="1" i="0" u="none" strike="noStrike" cap="none" normalizeH="0" baseline="0" dirty="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1600" i="0" u="none" strike="noStrike" cap="none" normalizeH="0" baseline="0" dirty="0">
                <a:ln>
                  <a:noFill/>
                </a:ln>
                <a:solidFill>
                  <a:schemeClr val="tx1"/>
                </a:solidFill>
                <a:effectLst/>
                <a:latin typeface="+mn-ea"/>
                <a:cs typeface="Times New Roman" pitchFamily="18" charset="0"/>
              </a:rPr>
              <a:t>他施設へ透析保険証を持参</a:t>
            </a:r>
            <a:r>
              <a:rPr kumimoji="1" lang="ja-JP" altLang="en-US" sz="1600" i="0" u="none" strike="noStrike" cap="none" normalizeH="0" baseline="0" dirty="0">
                <a:ln>
                  <a:noFill/>
                </a:ln>
                <a:solidFill>
                  <a:schemeClr val="tx1"/>
                </a:solidFill>
                <a:effectLst/>
                <a:latin typeface="+mn-ea"/>
                <a:cs typeface="Times New Roman" pitchFamily="18" charset="0"/>
              </a:rPr>
              <a:t>してください</a:t>
            </a:r>
            <a:r>
              <a:rPr kumimoji="1" lang="ja-JP" sz="1600" i="0" u="none" strike="noStrike" cap="none" normalizeH="0" baseline="0" dirty="0">
                <a:ln>
                  <a:noFill/>
                </a:ln>
                <a:solidFill>
                  <a:schemeClr val="tx1"/>
                </a:solidFill>
                <a:effectLst/>
                <a:latin typeface="+mn-ea"/>
                <a:cs typeface="Times New Roman" pitchFamily="18" charset="0"/>
              </a:rPr>
              <a:t>　（または施設にあるコピー）</a:t>
            </a:r>
            <a:endParaRPr kumimoji="1" lang="en-US" altLang="ja-JP" sz="1600" i="0" u="none" strike="noStrike" cap="none" normalizeH="0" baseline="0" dirty="0">
              <a:ln>
                <a:noFill/>
              </a:ln>
              <a:solidFill>
                <a:schemeClr val="tx1"/>
              </a:solidFill>
              <a:effectLst/>
              <a:latin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i="0" u="none" strike="noStrike" cap="none" normalizeH="0" baseline="0" dirty="0">
              <a:ln>
                <a:noFill/>
              </a:ln>
              <a:solidFill>
                <a:schemeClr val="tx1"/>
              </a:solidFill>
              <a:effectLst/>
              <a:latin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sz="1800" i="0" u="none" strike="noStrike" cap="none" normalizeH="0" baseline="0" dirty="0">
              <a:ln>
                <a:noFill/>
              </a:ln>
              <a:solidFill>
                <a:schemeClr val="tx1"/>
              </a:solidFill>
              <a:effectLst/>
              <a:latin typeface="+mn-ea"/>
              <a:cs typeface="ＭＳ Ｐゴシック" pitchFamily="50" charset="-128"/>
            </a:endParaRPr>
          </a:p>
        </p:txBody>
      </p:sp>
      <p:pic>
        <p:nvPicPr>
          <p:cNvPr id="8" name="図 7"/>
          <p:cNvPicPr/>
          <p:nvPr/>
        </p:nvPicPr>
        <p:blipFill>
          <a:blip r:embed="rId2" cstate="print"/>
          <a:stretch>
            <a:fillRect/>
          </a:stretch>
        </p:blipFill>
        <p:spPr>
          <a:xfrm>
            <a:off x="900311" y="2592140"/>
            <a:ext cx="2718122" cy="1872208"/>
          </a:xfrm>
          <a:prstGeom prst="rect">
            <a:avLst/>
          </a:prstGeom>
        </p:spPr>
      </p:pic>
      <p:sp>
        <p:nvSpPr>
          <p:cNvPr id="26626" name="吹き出し: 円形 2"/>
          <p:cNvSpPr>
            <a:spLocks noChangeArrowheads="1"/>
          </p:cNvSpPr>
          <p:nvPr/>
        </p:nvSpPr>
        <p:spPr bwMode="auto">
          <a:xfrm>
            <a:off x="4302297" y="3074021"/>
            <a:ext cx="2206625" cy="1030287"/>
          </a:xfrm>
          <a:prstGeom prst="wedgeEllipseCallout">
            <a:avLst>
              <a:gd name="adj1" fmla="val -68931"/>
              <a:gd name="adj2" fmla="val 26324"/>
            </a:avLst>
          </a:prstGeom>
          <a:gradFill rotWithShape="1">
            <a:gsLst>
              <a:gs pos="0">
                <a:srgbClr val="F18C55"/>
              </a:gs>
              <a:gs pos="50000">
                <a:srgbClr val="F67B28"/>
              </a:gs>
              <a:gs pos="100000">
                <a:srgbClr val="E56B17"/>
              </a:gs>
            </a:gsLst>
            <a:lin ang="5400000"/>
          </a:gradFill>
          <a:ln w="9525">
            <a:noFill/>
            <a:miter lim="800000"/>
            <a:headEnd/>
            <a:tailEnd/>
          </a:ln>
          <a:effectLst>
            <a:outerShdw dist="19050" dir="5400000" algn="ctr" rotWithShape="0">
              <a:srgbClr val="000000">
                <a:alpha val="62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HGPｺﾞｼｯｸE" pitchFamily="50" charset="-128"/>
                <a:ea typeface="HGPｺﾞｼｯｸE" pitchFamily="50" charset="-128"/>
                <a:cs typeface="ＭＳ Ｐゴシック" pitchFamily="50" charset="-128"/>
              </a:rPr>
              <a:t>忘れないで！</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27" name="Rectangle 3"/>
          <p:cNvSpPr>
            <a:spLocks noChangeArrowheads="1"/>
          </p:cNvSpPr>
          <p:nvPr/>
        </p:nvSpPr>
        <p:spPr bwMode="auto">
          <a:xfrm>
            <a:off x="740497" y="4919618"/>
            <a:ext cx="6079745"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1" lang="ja-JP" altLang="ja-JP" sz="1600" b="1" i="0" u="none" strike="noStrike" cap="none" normalizeH="0" baseline="0" dirty="0">
                <a:ln>
                  <a:noFill/>
                </a:ln>
                <a:solidFill>
                  <a:schemeClr val="tx1"/>
                </a:solidFill>
                <a:effectLst/>
                <a:latin typeface="+mn-ea"/>
                <a:cs typeface="Times New Roman" pitchFamily="18" charset="0"/>
              </a:rPr>
              <a:t>【</a:t>
            </a:r>
            <a:r>
              <a:rPr kumimoji="1" lang="ja-JP" sz="1600" b="1" i="0" u="none" strike="noStrike" cap="none" normalizeH="0" baseline="0" dirty="0">
                <a:ln>
                  <a:noFill/>
                </a:ln>
                <a:solidFill>
                  <a:schemeClr val="tx1"/>
                </a:solidFill>
                <a:effectLst/>
                <a:latin typeface="+mn-ea"/>
                <a:cs typeface="Times New Roman" pitchFamily="18" charset="0"/>
              </a:rPr>
              <a:t>請求業務</a:t>
            </a:r>
            <a:r>
              <a:rPr kumimoji="1" lang="ja-JP" altLang="ja-JP" sz="1600" b="1" i="0" u="none" strike="noStrike" cap="none" normalizeH="0" baseline="0" dirty="0">
                <a:ln>
                  <a:noFill/>
                </a:ln>
                <a:solidFill>
                  <a:schemeClr val="tx1"/>
                </a:solidFill>
                <a:effectLst/>
                <a:latin typeface="+mn-ea"/>
                <a:cs typeface="Times New Roman" pitchFamily="18" charset="0"/>
              </a:rPr>
              <a:t>】</a:t>
            </a:r>
            <a:endParaRPr kumimoji="1" lang="ja-JP" altLang="ja-JP" sz="1600" b="1" i="0" u="none" strike="noStrike" cap="none" normalizeH="0" baseline="0" dirty="0">
              <a:ln>
                <a:noFill/>
              </a:ln>
              <a:solidFill>
                <a:schemeClr val="tx1"/>
              </a:solidFill>
              <a:effectLst/>
              <a:latin typeface="+mn-ea"/>
              <a:cs typeface="ＭＳ Ｐゴシック" pitchFamily="50" charset="-128"/>
            </a:endParaRPr>
          </a:p>
          <a:p>
            <a:pPr marL="285750" marR="0" lvl="0" indent="-285750" algn="l" defTabSz="914400" rtl="0" eaLnBrk="0" fontAlgn="base" latinLnBrk="0" hangingPunct="0">
              <a:spcBef>
                <a:spcPct val="0"/>
              </a:spcBef>
              <a:spcAft>
                <a:spcPts val="600"/>
              </a:spcAft>
              <a:buClrTx/>
              <a:buSzTx/>
              <a:buFont typeface="Wingdings" panose="05000000000000000000" pitchFamily="2" charset="2"/>
              <a:buChar char="n"/>
              <a:tabLst/>
            </a:pPr>
            <a:r>
              <a:rPr kumimoji="1" lang="ja-JP" sz="1600" i="0" u="none" strike="noStrike" cap="none" normalizeH="0" baseline="0" dirty="0">
                <a:ln>
                  <a:noFill/>
                </a:ln>
                <a:solidFill>
                  <a:schemeClr val="tx1"/>
                </a:solidFill>
                <a:effectLst/>
                <a:latin typeface="+mn-ea"/>
                <a:cs typeface="Times New Roman" pitchFamily="18" charset="0"/>
              </a:rPr>
              <a:t>保険請求分は支援を行った施設が通常の保険請求を行う。</a:t>
            </a:r>
            <a:endParaRPr kumimoji="1" lang="ja-JP" sz="1600" i="0" u="none" strike="noStrike" cap="none" normalizeH="0" baseline="0" dirty="0">
              <a:ln>
                <a:noFill/>
              </a:ln>
              <a:solidFill>
                <a:schemeClr val="tx1"/>
              </a:solidFill>
              <a:effectLst/>
              <a:latin typeface="+mn-ea"/>
              <a:cs typeface="ＭＳ Ｐゴシック" pitchFamily="50" charset="-128"/>
            </a:endParaRPr>
          </a:p>
          <a:p>
            <a:pPr marL="285750" marR="0" lvl="0" indent="-285750" algn="l" defTabSz="914400" rtl="0" eaLnBrk="0" fontAlgn="base" latinLnBrk="0" hangingPunct="0">
              <a:spcBef>
                <a:spcPct val="0"/>
              </a:spcBef>
              <a:spcAft>
                <a:spcPts val="600"/>
              </a:spcAft>
              <a:buClrTx/>
              <a:buSzTx/>
              <a:buFont typeface="Wingdings" panose="05000000000000000000" pitchFamily="2" charset="2"/>
              <a:buChar char="n"/>
              <a:tabLst/>
            </a:pPr>
            <a:r>
              <a:rPr kumimoji="1" lang="ja-JP" sz="1600" i="0" u="none" strike="noStrike" cap="none" normalizeH="0" baseline="0" dirty="0">
                <a:ln>
                  <a:noFill/>
                </a:ln>
                <a:solidFill>
                  <a:schemeClr val="tx1"/>
                </a:solidFill>
                <a:effectLst/>
                <a:latin typeface="+mn-ea"/>
                <a:cs typeface="Times New Roman" pitchFamily="18" charset="0"/>
              </a:rPr>
              <a:t>患者負担分は後日、支援依頼施設へ請求し支援依頼施設は</a:t>
            </a:r>
            <a:endParaRPr kumimoji="1" lang="en-US" altLang="ja-JP" sz="1600" i="0" u="none" strike="noStrike" cap="none" normalizeH="0" baseline="0" dirty="0">
              <a:ln>
                <a:noFill/>
              </a:ln>
              <a:solidFill>
                <a:schemeClr val="tx1"/>
              </a:solidFill>
              <a:effectLst/>
              <a:latin typeface="+mn-ea"/>
              <a:cs typeface="Times New Roman" pitchFamily="18" charset="0"/>
            </a:endParaRPr>
          </a:p>
          <a:p>
            <a:pPr marL="285750" marR="0" lvl="0" indent="-285750" algn="l" defTabSz="914400" rtl="0" eaLnBrk="0" fontAlgn="base" latinLnBrk="0" hangingPunct="0">
              <a:spcBef>
                <a:spcPct val="0"/>
              </a:spcBef>
              <a:spcAft>
                <a:spcPts val="600"/>
              </a:spcAft>
              <a:buClrTx/>
              <a:buSzTx/>
              <a:tabLst/>
            </a:pPr>
            <a:r>
              <a:rPr lang="ja-JP" altLang="en-US" sz="1600" dirty="0">
                <a:latin typeface="+mn-ea"/>
                <a:cs typeface="Times New Roman" pitchFamily="18" charset="0"/>
              </a:rPr>
              <a:t>　　</a:t>
            </a:r>
            <a:r>
              <a:rPr kumimoji="1" lang="ja-JP" sz="1600" i="0" u="none" strike="noStrike" cap="none" normalizeH="0" baseline="0" dirty="0">
                <a:ln>
                  <a:noFill/>
                </a:ln>
                <a:solidFill>
                  <a:schemeClr val="tx1"/>
                </a:solidFill>
                <a:effectLst/>
                <a:latin typeface="+mn-ea"/>
                <a:cs typeface="Times New Roman" pitchFamily="18" charset="0"/>
              </a:rPr>
              <a:t>これを支払う。</a:t>
            </a:r>
            <a:endParaRPr kumimoji="1" lang="en-US" altLang="ja-JP" sz="1600" i="0" u="none" strike="noStrike" cap="none" normalizeH="0" baseline="0" dirty="0">
              <a:ln>
                <a:noFill/>
              </a:ln>
              <a:solidFill>
                <a:schemeClr val="tx1"/>
              </a:solidFill>
              <a:effectLst/>
              <a:latin typeface="+mn-ea"/>
              <a:cs typeface="Times New Roman" pitchFamily="18" charset="0"/>
            </a:endParaRPr>
          </a:p>
          <a:p>
            <a:pPr marL="285750" marR="0" lvl="0" indent="-285750" algn="l" defTabSz="914400" rtl="0" eaLnBrk="0" fontAlgn="base" latinLnBrk="0" hangingPunct="0">
              <a:spcBef>
                <a:spcPct val="0"/>
              </a:spcBef>
              <a:spcAft>
                <a:spcPts val="600"/>
              </a:spcAft>
              <a:buClrTx/>
              <a:buSzTx/>
              <a:buFont typeface="Wingdings" panose="05000000000000000000" pitchFamily="2" charset="2"/>
              <a:buChar char="n"/>
              <a:tabLst/>
            </a:pPr>
            <a:endParaRPr lang="en-US" altLang="ja-JP" sz="1600" dirty="0">
              <a:latin typeface="+mn-ea"/>
              <a:cs typeface="Times New Roman" pitchFamily="18" charset="0"/>
            </a:endParaRPr>
          </a:p>
          <a:p>
            <a:pPr marL="285750" marR="0" lvl="0" indent="-285750" algn="l" defTabSz="914400" rtl="0" eaLnBrk="0" fontAlgn="base" latinLnBrk="0" hangingPunct="0">
              <a:spcBef>
                <a:spcPct val="0"/>
              </a:spcBef>
              <a:spcAft>
                <a:spcPts val="600"/>
              </a:spcAft>
              <a:buClrTx/>
              <a:buSzTx/>
              <a:buFont typeface="Wingdings" panose="05000000000000000000" pitchFamily="2" charset="2"/>
              <a:buChar char="n"/>
              <a:tabLst/>
            </a:pPr>
            <a:endParaRPr kumimoji="1" lang="en-US" altLang="ja-JP" sz="1600" i="0" u="none" strike="noStrike" cap="none" normalizeH="0" baseline="0" dirty="0">
              <a:ln>
                <a:noFill/>
              </a:ln>
              <a:solidFill>
                <a:schemeClr val="tx1"/>
              </a:solidFill>
              <a:effectLst/>
              <a:latin typeface="+mn-ea"/>
              <a:cs typeface="Times New Roman" pitchFamily="18" charset="0"/>
            </a:endParaRPr>
          </a:p>
          <a:p>
            <a:pPr marL="285750" marR="0" lvl="0" indent="-285750" algn="l" defTabSz="914400" rtl="0" eaLnBrk="0" fontAlgn="base" latinLnBrk="0" hangingPunct="0">
              <a:spcBef>
                <a:spcPct val="0"/>
              </a:spcBef>
              <a:spcAft>
                <a:spcPts val="600"/>
              </a:spcAft>
              <a:buClrTx/>
              <a:buSzTx/>
              <a:buFont typeface="Wingdings" panose="05000000000000000000" pitchFamily="2" charset="2"/>
              <a:buChar char="n"/>
              <a:tabLst/>
            </a:pPr>
            <a:endParaRPr kumimoji="1" lang="en-US" altLang="ja-JP" sz="1600" i="0" u="none" strike="noStrike" cap="none" normalizeH="0" baseline="0" dirty="0">
              <a:ln>
                <a:noFill/>
              </a:ln>
              <a:solidFill>
                <a:schemeClr val="tx1"/>
              </a:solidFill>
              <a:effectLst/>
              <a:latin typeface="+mn-ea"/>
              <a:cs typeface="Times New Roman" pitchFamily="18" charset="0"/>
            </a:endParaRPr>
          </a:p>
          <a:p>
            <a:pPr marL="285750" marR="0" lvl="0" indent="-285750" algn="l" defTabSz="914400" rtl="0" eaLnBrk="0" fontAlgn="base" latinLnBrk="0" hangingPunct="0">
              <a:spcBef>
                <a:spcPct val="0"/>
              </a:spcBef>
              <a:spcAft>
                <a:spcPts val="600"/>
              </a:spcAft>
              <a:buClrTx/>
              <a:buSzTx/>
              <a:buFont typeface="Wingdings" panose="05000000000000000000" pitchFamily="2" charset="2"/>
              <a:buChar char="n"/>
              <a:tabLst/>
            </a:pPr>
            <a:endParaRPr lang="en-US" altLang="ja-JP" sz="1600" dirty="0">
              <a:latin typeface="+mn-ea"/>
              <a:cs typeface="Times New Roman" pitchFamily="18" charset="0"/>
            </a:endParaRPr>
          </a:p>
          <a:p>
            <a:pPr marL="285750" marR="0" lvl="0" indent="-285750" algn="l" defTabSz="914400" rtl="0" eaLnBrk="0" fontAlgn="base" latinLnBrk="0" hangingPunct="0">
              <a:spcBef>
                <a:spcPct val="0"/>
              </a:spcBef>
              <a:spcAft>
                <a:spcPts val="600"/>
              </a:spcAft>
              <a:buClrTx/>
              <a:buSzTx/>
              <a:buFont typeface="Wingdings" panose="05000000000000000000" pitchFamily="2" charset="2"/>
              <a:buChar char="n"/>
              <a:tabLst/>
            </a:pPr>
            <a:endParaRPr kumimoji="1" lang="en-US" altLang="ja-JP" sz="1600" i="0" u="none" strike="noStrike" cap="none" normalizeH="0" baseline="0" dirty="0">
              <a:ln>
                <a:noFill/>
              </a:ln>
              <a:solidFill>
                <a:schemeClr val="tx1"/>
              </a:solidFill>
              <a:effectLst/>
              <a:latin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sz="1600" i="0" u="none" strike="noStrike" cap="none" normalizeH="0" baseline="0" dirty="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kumimoji="1" lang="ja-JP" altLang="ja-JP" sz="1600" i="0" u="none" strike="noStrike" cap="none" normalizeH="0" baseline="0" dirty="0">
                <a:ln>
                  <a:noFill/>
                </a:ln>
                <a:solidFill>
                  <a:schemeClr val="tx1"/>
                </a:solidFill>
                <a:effectLst/>
                <a:latin typeface="+mn-ea"/>
                <a:cs typeface="Times New Roman" pitchFamily="18" charset="0"/>
              </a:rPr>
              <a:t>※</a:t>
            </a:r>
            <a:r>
              <a:rPr kumimoji="1" lang="ja-JP" sz="1600" i="0" u="none" strike="noStrike" cap="none" normalizeH="0" baseline="0" dirty="0">
                <a:ln>
                  <a:noFill/>
                </a:ln>
                <a:solidFill>
                  <a:schemeClr val="tx1"/>
                </a:solidFill>
                <a:effectLst/>
                <a:latin typeface="+mn-ea"/>
                <a:cs typeface="Times New Roman" pitchFamily="18" charset="0"/>
              </a:rPr>
              <a:t>平成</a:t>
            </a:r>
            <a:r>
              <a:rPr kumimoji="1" lang="en-US" altLang="ja-JP" sz="1600" i="0" u="none" strike="noStrike" cap="none" normalizeH="0" baseline="0" dirty="0">
                <a:ln>
                  <a:noFill/>
                </a:ln>
                <a:solidFill>
                  <a:schemeClr val="tx1"/>
                </a:solidFill>
                <a:effectLst/>
                <a:latin typeface="+mn-ea"/>
                <a:cs typeface="Times New Roman" pitchFamily="18" charset="0"/>
              </a:rPr>
              <a:t>31</a:t>
            </a:r>
            <a:r>
              <a:rPr kumimoji="1" lang="ja-JP" altLang="en-US" sz="1600" i="0" u="none" strike="noStrike" cap="none" normalizeH="0" baseline="0" dirty="0">
                <a:ln>
                  <a:noFill/>
                </a:ln>
                <a:solidFill>
                  <a:schemeClr val="tx1"/>
                </a:solidFill>
                <a:effectLst/>
                <a:latin typeface="+mn-ea"/>
                <a:cs typeface="Times New Roman" pitchFamily="18" charset="0"/>
              </a:rPr>
              <a:t>年</a:t>
            </a:r>
            <a:r>
              <a:rPr kumimoji="1" lang="en-US" altLang="ja-JP" sz="1600" i="0" u="none" strike="noStrike" cap="none" normalizeH="0" baseline="0" dirty="0">
                <a:ln>
                  <a:noFill/>
                </a:ln>
                <a:solidFill>
                  <a:schemeClr val="tx1"/>
                </a:solidFill>
                <a:effectLst/>
                <a:latin typeface="+mn-ea"/>
                <a:cs typeface="Times New Roman" pitchFamily="18" charset="0"/>
              </a:rPr>
              <a:t>4</a:t>
            </a:r>
            <a:r>
              <a:rPr kumimoji="1" lang="ja-JP" altLang="en-US" sz="1600" i="0" u="none" strike="noStrike" cap="none" normalizeH="0" baseline="0" dirty="0">
                <a:ln>
                  <a:noFill/>
                </a:ln>
                <a:solidFill>
                  <a:schemeClr val="tx1"/>
                </a:solidFill>
                <a:effectLst/>
                <a:latin typeface="+mn-ea"/>
                <a:cs typeface="Times New Roman" pitchFamily="18" charset="0"/>
              </a:rPr>
              <a:t>月時点で支援透析施設から依頼透析施設へ人工腎臓診療報酬の一部または全部の支払いや人件費支払いについてルールは無く依頼透析施設には収入が無い状態であるが、今後共助の考え方から各施設の院長・事務長との協議にて幾らかの支払いについて話を進めていきたい。</a:t>
            </a:r>
            <a:endParaRPr kumimoji="1" lang="ja-JP" altLang="en-US" sz="1600" i="0" u="none" strike="noStrike" cap="none" normalizeH="0" baseline="0" dirty="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正方形/長方形 12">
            <a:extLst>
              <a:ext uri="{FF2B5EF4-FFF2-40B4-BE49-F238E27FC236}">
                <a16:creationId xmlns:a16="http://schemas.microsoft.com/office/drawing/2014/main" id="{7F895757-BA26-4CD8-BE9C-918FAC7A4BFC}"/>
              </a:ext>
            </a:extLst>
          </p:cNvPr>
          <p:cNvSpPr/>
          <p:nvPr/>
        </p:nvSpPr>
        <p:spPr>
          <a:xfrm>
            <a:off x="0" y="1098258"/>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sp>
        <p:nvSpPr>
          <p:cNvPr id="2" name="四角形: 角を丸くする 1">
            <a:extLst>
              <a:ext uri="{FF2B5EF4-FFF2-40B4-BE49-F238E27FC236}">
                <a16:creationId xmlns:a16="http://schemas.microsoft.com/office/drawing/2014/main" id="{04847DF5-980E-4170-AC79-E8CE72B22B67}"/>
              </a:ext>
            </a:extLst>
          </p:cNvPr>
          <p:cNvSpPr/>
          <p:nvPr/>
        </p:nvSpPr>
        <p:spPr>
          <a:xfrm>
            <a:off x="684287" y="7920732"/>
            <a:ext cx="6079745" cy="15841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C9EFFBC6-7C21-401E-ADC5-A083702A7491}"/>
              </a:ext>
            </a:extLst>
          </p:cNvPr>
          <p:cNvPicPr>
            <a:picLocks noChangeAspect="1"/>
          </p:cNvPicPr>
          <p:nvPr/>
        </p:nvPicPr>
        <p:blipFill>
          <a:blip r:embed="rId3" cstate="print">
            <a:alphaModFix amt="10000"/>
          </a:blip>
          <a:stretch>
            <a:fillRect/>
          </a:stretch>
        </p:blipFill>
        <p:spPr>
          <a:xfrm>
            <a:off x="6258075" y="215876"/>
            <a:ext cx="981148" cy="1012169"/>
          </a:xfrm>
          <a:prstGeom prst="rect">
            <a:avLst/>
          </a:prstGeom>
        </p:spPr>
      </p:pic>
      <p:sp>
        <p:nvSpPr>
          <p:cNvPr id="3" name="テキスト ボックス 2">
            <a:extLst>
              <a:ext uri="{FF2B5EF4-FFF2-40B4-BE49-F238E27FC236}">
                <a16:creationId xmlns:a16="http://schemas.microsoft.com/office/drawing/2014/main" id="{0CBF456E-AD67-4E87-A849-A6DA78EBFCC1}"/>
              </a:ext>
            </a:extLst>
          </p:cNvPr>
          <p:cNvSpPr txBox="1"/>
          <p:nvPr/>
        </p:nvSpPr>
        <p:spPr>
          <a:xfrm>
            <a:off x="324247" y="7397512"/>
            <a:ext cx="2088232" cy="52322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scene3d>
              <a:camera prst="perspectiveHeroicExtremeRightFacing"/>
              <a:lightRig rig="threePt" dir="t"/>
            </a:scene3d>
          </a:bodyPr>
          <a:lstStyle/>
          <a:p>
            <a:r>
              <a:rPr kumimoji="1" lang="en-US" altLang="ja-JP" sz="2800" dirty="0">
                <a:ln w="0"/>
                <a:solidFill>
                  <a:sysClr val="windowText" lastClr="000000"/>
                </a:solidFill>
                <a:effectLst>
                  <a:reflection blurRad="6350" stA="53000" endA="300" endPos="35500" dir="5400000" sy="-90000" algn="bl" rotWithShape="0"/>
                </a:effectLst>
              </a:rPr>
              <a:t>Next</a:t>
            </a:r>
            <a:r>
              <a:rPr kumimoji="1" lang="ja-JP" altLang="en-US" sz="2800" dirty="0">
                <a:ln w="0"/>
                <a:solidFill>
                  <a:sysClr val="windowText" lastClr="000000"/>
                </a:solidFill>
                <a:effectLst>
                  <a:reflection blurRad="6350" stA="53000" endA="300" endPos="35500" dir="5400000" sy="-90000" algn="bl" rotWithShape="0"/>
                </a:effectLst>
              </a:rPr>
              <a:t>　</a:t>
            </a:r>
            <a:r>
              <a:rPr kumimoji="1" lang="en-US" altLang="ja-JP" sz="2800" dirty="0">
                <a:ln w="0"/>
                <a:solidFill>
                  <a:sysClr val="windowText" lastClr="000000"/>
                </a:solidFill>
                <a:effectLst>
                  <a:reflection blurRad="6350" stA="53000" endA="300" endPos="35500" dir="5400000" sy="-90000" algn="bl" rotWithShape="0"/>
                </a:effectLst>
              </a:rPr>
              <a:t>task</a:t>
            </a:r>
            <a:endParaRPr kumimoji="1" lang="ja-JP" altLang="en-US" sz="2800" dirty="0">
              <a:ln w="0"/>
              <a:solidFill>
                <a:sysClr val="windowText" lastClr="000000"/>
              </a:solidFill>
              <a:effectLst>
                <a:reflection blurRad="6350" stA="53000" endA="300" endPos="35500" dir="5400000" sy="-90000" algn="bl" rotWithShape="0"/>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25553" y="1216274"/>
            <a:ext cx="6748334" cy="340764"/>
          </a:xfrm>
          <a:prstGeom prst="rect">
            <a:avLst/>
          </a:prstGeom>
          <a:noFill/>
        </p:spPr>
        <p:txBody>
          <a:bodyPr wrap="square" lIns="104095" tIns="52048" rIns="104095" bIns="52048" rtlCol="0">
            <a:spAutoFit/>
          </a:bodyPr>
          <a:lstStyle/>
          <a:p>
            <a:endParaRPr lang="ja-JP" altLang="en-US" sz="1500" dirty="0"/>
          </a:p>
        </p:txBody>
      </p:sp>
      <p:sp>
        <p:nvSpPr>
          <p:cNvPr id="20" name="正方形/長方形 19"/>
          <p:cNvSpPr/>
          <p:nvPr/>
        </p:nvSpPr>
        <p:spPr>
          <a:xfrm>
            <a:off x="4572719" y="529449"/>
            <a:ext cx="2808312" cy="536000"/>
          </a:xfrm>
          <a:prstGeom prst="rect">
            <a:avLst/>
          </a:prstGeom>
        </p:spPr>
        <p:txBody>
          <a:bodyPr wrap="square" lIns="104095" tIns="52048" rIns="104095" bIns="52048">
            <a:spAutoFit/>
          </a:bodyPr>
          <a:lstStyle/>
          <a:p>
            <a:r>
              <a:rPr lang="zh-TW" altLang="en-US" sz="2800" b="1" dirty="0">
                <a:solidFill>
                  <a:srgbClr val="FF0000"/>
                </a:solidFill>
                <a:latin typeface="ＭＳ Ｐゴシック" pitchFamily="50" charset="-128"/>
                <a:ea typeface="ＭＳ Ｐゴシック" pitchFamily="50" charset="-128"/>
              </a:rPr>
              <a:t>災害時</a:t>
            </a:r>
            <a:r>
              <a:rPr lang="en-US" altLang="zh-TW" sz="2800" b="1" dirty="0">
                <a:solidFill>
                  <a:srgbClr val="FF0000"/>
                </a:solidFill>
                <a:latin typeface="ＭＳ Ｐゴシック" pitchFamily="50" charset="-128"/>
                <a:ea typeface="ＭＳ Ｐゴシック" pitchFamily="50" charset="-128"/>
              </a:rPr>
              <a:t>FAX</a:t>
            </a:r>
            <a:r>
              <a:rPr lang="zh-TW" altLang="en-US" sz="2800" b="1" dirty="0">
                <a:solidFill>
                  <a:srgbClr val="FF0000"/>
                </a:solidFill>
                <a:latin typeface="ＭＳ Ｐゴシック" pitchFamily="50" charset="-128"/>
                <a:ea typeface="ＭＳ Ｐゴシック" pitchFamily="50" charset="-128"/>
              </a:rPr>
              <a:t>見本</a:t>
            </a:r>
            <a:endParaRPr lang="zh-TW" altLang="en-US" sz="2800" dirty="0">
              <a:solidFill>
                <a:srgbClr val="000000"/>
              </a:solidFill>
              <a:latin typeface="ＭＳ Ｐゴシック"/>
            </a:endParaRPr>
          </a:p>
        </p:txBody>
      </p:sp>
      <p:sp>
        <p:nvSpPr>
          <p:cNvPr id="11" name="テキスト ボックス 10"/>
          <p:cNvSpPr txBox="1"/>
          <p:nvPr/>
        </p:nvSpPr>
        <p:spPr>
          <a:xfrm>
            <a:off x="-179809" y="1992605"/>
            <a:ext cx="7273886" cy="1259275"/>
          </a:xfrm>
          <a:prstGeom prst="rect">
            <a:avLst/>
          </a:prstGeom>
          <a:noFill/>
        </p:spPr>
        <p:txBody>
          <a:bodyPr wrap="square" lIns="104095" tIns="52048" rIns="104095" bIns="52048" rtlCol="0">
            <a:spAutoFit/>
          </a:bodyPr>
          <a:lstStyle/>
          <a:p>
            <a:endParaRPr lang="en-US" altLang="ja-JP" sz="1500" dirty="0"/>
          </a:p>
          <a:p>
            <a:endParaRPr lang="en-US" altLang="ja-JP" sz="1500" dirty="0"/>
          </a:p>
          <a:p>
            <a:endParaRPr lang="en-US" altLang="ja-JP" sz="1500" dirty="0"/>
          </a:p>
          <a:p>
            <a:endParaRPr lang="en-US" altLang="ja-JP" sz="1500" dirty="0"/>
          </a:p>
          <a:p>
            <a:endParaRPr lang="ja-JP" altLang="en-US" sz="1500" dirty="0"/>
          </a:p>
        </p:txBody>
      </p:sp>
      <p:graphicFrame>
        <p:nvGraphicFramePr>
          <p:cNvPr id="8" name="表 7"/>
          <p:cNvGraphicFramePr>
            <a:graphicFrameLocks noGrp="1"/>
          </p:cNvGraphicFramePr>
          <p:nvPr>
            <p:extLst>
              <p:ext uri="{D42A27DB-BD31-4B8C-83A1-F6EECF244321}">
                <p14:modId xmlns:p14="http://schemas.microsoft.com/office/powerpoint/2010/main" val="1291780591"/>
              </p:ext>
            </p:extLst>
          </p:nvPr>
        </p:nvGraphicFramePr>
        <p:xfrm>
          <a:off x="1847492" y="2376116"/>
          <a:ext cx="4104456" cy="5616624"/>
        </p:xfrm>
        <a:graphic>
          <a:graphicData uri="http://schemas.openxmlformats.org/drawingml/2006/table">
            <a:tbl>
              <a:tblPr/>
              <a:tblGrid>
                <a:gridCol w="4104456">
                  <a:extLst>
                    <a:ext uri="{9D8B030D-6E8A-4147-A177-3AD203B41FA5}">
                      <a16:colId xmlns:a16="http://schemas.microsoft.com/office/drawing/2014/main" val="20000"/>
                    </a:ext>
                  </a:extLst>
                </a:gridCol>
              </a:tblGrid>
              <a:tr h="5616624">
                <a:tc>
                  <a:txBody>
                    <a:bodyPr/>
                    <a:lstStyle/>
                    <a:p>
                      <a:pPr algn="l" fontAlgn="ctr"/>
                      <a:r>
                        <a:rPr lang="zh-TW" altLang="en-US" sz="4000" b="1" i="0" u="none" strike="noStrike" dirty="0">
                          <a:solidFill>
                            <a:srgbClr val="000000"/>
                          </a:solidFill>
                          <a:latin typeface="ＭＳ Ｐゴシック" pitchFamily="50" charset="-128"/>
                          <a:ea typeface="ＭＳ Ｐゴシック" pitchFamily="50" charset="-128"/>
                        </a:rPr>
                        <a:t>災害時</a:t>
                      </a:r>
                      <a:r>
                        <a:rPr lang="en-US" altLang="zh-TW" sz="4000" b="1" i="0" u="none" strike="noStrike" dirty="0">
                          <a:solidFill>
                            <a:srgbClr val="000000"/>
                          </a:solidFill>
                          <a:latin typeface="ＭＳ Ｐゴシック" pitchFamily="50" charset="-128"/>
                          <a:ea typeface="ＭＳ Ｐゴシック" pitchFamily="50" charset="-128"/>
                        </a:rPr>
                        <a:t>FAX</a:t>
                      </a:r>
                      <a:r>
                        <a:rPr lang="zh-TW" altLang="en-US" sz="4000" b="1" i="0" u="none" strike="noStrike" dirty="0">
                          <a:solidFill>
                            <a:srgbClr val="000000"/>
                          </a:solidFill>
                          <a:latin typeface="ＭＳ Ｐゴシック" pitchFamily="50" charset="-128"/>
                          <a:ea typeface="ＭＳ Ｐゴシック" pitchFamily="50" charset="-128"/>
                        </a:rPr>
                        <a:t>見本</a:t>
                      </a:r>
                      <a:endParaRPr lang="en-US" altLang="zh-TW" sz="4000" b="1" i="0" u="none" strike="noStrike" dirty="0">
                        <a:solidFill>
                          <a:srgbClr val="000000"/>
                        </a:solidFill>
                        <a:latin typeface="ＭＳ Ｐゴシック" pitchFamily="50" charset="-128"/>
                        <a:ea typeface="ＭＳ Ｐゴシック" pitchFamily="50" charset="-128"/>
                      </a:endParaRPr>
                    </a:p>
                    <a:p>
                      <a:pPr algn="l" fontAlgn="ctr"/>
                      <a:endParaRPr lang="en-US" altLang="ja-JP" sz="3200" b="1" i="0" u="none" strike="noStrike" dirty="0">
                        <a:solidFill>
                          <a:srgbClr val="000000"/>
                        </a:solidFill>
                        <a:latin typeface="ＭＳ Ｐゴシック" pitchFamily="50" charset="-128"/>
                        <a:ea typeface="ＭＳ Ｐゴシック" pitchFamily="50" charset="-128"/>
                      </a:endParaRPr>
                    </a:p>
                    <a:p>
                      <a:pPr algn="l" fontAlgn="ctr"/>
                      <a:endParaRPr lang="en-US" altLang="ja-JP" sz="2800" b="0" i="0" u="none" strike="noStrike" dirty="0">
                        <a:solidFill>
                          <a:srgbClr val="000000"/>
                        </a:solidFill>
                        <a:latin typeface="ＭＳ Ｐゴシック" pitchFamily="50" charset="-128"/>
                        <a:ea typeface="ＭＳ Ｐゴシック" pitchFamily="50" charset="-128"/>
                      </a:endParaRPr>
                    </a:p>
                    <a:p>
                      <a:pPr marL="457200" indent="-457200" algn="l" fontAlgn="ctr">
                        <a:buFont typeface="+mj-lt"/>
                        <a:buAutoNum type="arabicPeriod"/>
                      </a:pPr>
                      <a:r>
                        <a:rPr lang="en-US" sz="2800" b="0" i="0" u="none" strike="noStrike" dirty="0">
                          <a:solidFill>
                            <a:srgbClr val="000000"/>
                          </a:solidFill>
                          <a:latin typeface="ＭＳ Ｐゴシック" pitchFamily="50" charset="-128"/>
                          <a:ea typeface="ＭＳ Ｐゴシック" pitchFamily="50" charset="-128"/>
                        </a:rPr>
                        <a:t>FAX</a:t>
                      </a:r>
                      <a:r>
                        <a:rPr lang="ja-JP" altLang="en-US" sz="2800" b="0" i="0" u="none" strike="noStrike" dirty="0">
                          <a:solidFill>
                            <a:srgbClr val="000000"/>
                          </a:solidFill>
                          <a:latin typeface="ＭＳ Ｐゴシック" pitchFamily="50" charset="-128"/>
                          <a:ea typeface="ＭＳ Ｐゴシック" pitchFamily="50" charset="-128"/>
                        </a:rPr>
                        <a:t>連絡票</a:t>
                      </a:r>
                    </a:p>
                    <a:p>
                      <a:pPr marL="457200" indent="-457200" algn="r" fontAlgn="ctr">
                        <a:buFont typeface="+mj-lt"/>
                        <a:buAutoNum type="arabicPeriod"/>
                      </a:pPr>
                      <a:endParaRPr lang="en-US" altLang="ja-JP" sz="2800" b="0" i="0" u="none" strike="noStrike" dirty="0">
                        <a:solidFill>
                          <a:srgbClr val="000000"/>
                        </a:solidFill>
                        <a:latin typeface="ＭＳ Ｐゴシック" pitchFamily="50" charset="-128"/>
                        <a:ea typeface="ＭＳ Ｐゴシック" pitchFamily="50" charset="-128"/>
                      </a:endParaRPr>
                    </a:p>
                    <a:p>
                      <a:pPr marL="457200" indent="-457200" algn="l" fontAlgn="ctr">
                        <a:buFont typeface="+mj-lt"/>
                        <a:buAutoNum type="arabicPeriod"/>
                      </a:pPr>
                      <a:r>
                        <a:rPr lang="zh-CN" altLang="en-US" sz="2800" b="0" i="0" u="none" strike="noStrike" dirty="0">
                          <a:solidFill>
                            <a:srgbClr val="000000"/>
                          </a:solidFill>
                          <a:latin typeface="ＭＳ Ｐゴシック" pitchFamily="50" charset="-128"/>
                          <a:ea typeface="ＭＳ Ｐゴシック" pitchFamily="50" charset="-128"/>
                        </a:rPr>
                        <a:t>透析予定案内票</a:t>
                      </a:r>
                    </a:p>
                    <a:p>
                      <a:pPr marL="457200" indent="-457200" algn="r" fontAlgn="ctr">
                        <a:buFont typeface="+mj-lt"/>
                        <a:buAutoNum type="arabicPeriod"/>
                      </a:pPr>
                      <a:endParaRPr lang="en-US" altLang="ja-JP" sz="2800" b="0" i="0" u="none" strike="noStrike" dirty="0">
                        <a:solidFill>
                          <a:srgbClr val="000000"/>
                        </a:solidFill>
                        <a:latin typeface="ＭＳ Ｐゴシック" pitchFamily="50" charset="-128"/>
                        <a:ea typeface="ＭＳ Ｐゴシック" pitchFamily="50" charset="-128"/>
                      </a:endParaRPr>
                    </a:p>
                    <a:p>
                      <a:pPr marL="457200" indent="-457200" algn="l" fontAlgn="ctr">
                        <a:buFont typeface="+mj-lt"/>
                        <a:buAutoNum type="arabicPeriod"/>
                      </a:pPr>
                      <a:r>
                        <a:rPr lang="ja-JP" altLang="en-US" sz="2800" b="0" i="0" u="none" strike="noStrike" dirty="0">
                          <a:solidFill>
                            <a:srgbClr val="000000"/>
                          </a:solidFill>
                          <a:latin typeface="ＭＳ Ｐゴシック" pitchFamily="50" charset="-128"/>
                          <a:ea typeface="ＭＳ Ｐゴシック" pitchFamily="50" charset="-128"/>
                        </a:rPr>
                        <a:t>透析依頼患者リスト</a:t>
                      </a:r>
                    </a:p>
                    <a:p>
                      <a:pPr marL="457200" indent="-457200" algn="r" fontAlgn="ctr">
                        <a:buFont typeface="+mj-lt"/>
                        <a:buAutoNum type="arabicPeriod"/>
                      </a:pPr>
                      <a:endParaRPr lang="en-US" altLang="ja-JP" sz="2800" b="0" i="0" u="none" strike="noStrike" dirty="0">
                        <a:solidFill>
                          <a:srgbClr val="000000"/>
                        </a:solidFill>
                        <a:latin typeface="ＭＳ Ｐゴシック" pitchFamily="50" charset="-128"/>
                        <a:ea typeface="ＭＳ Ｐゴシック" pitchFamily="50" charset="-128"/>
                      </a:endParaRPr>
                    </a:p>
                    <a:p>
                      <a:pPr marL="457200" indent="-457200" algn="l" fontAlgn="ctr">
                        <a:buFont typeface="+mj-lt"/>
                        <a:buAutoNum type="arabicPeriod"/>
                      </a:pPr>
                      <a:r>
                        <a:rPr lang="zh-TW" altLang="en-US" sz="2800" b="0" i="0" u="none" strike="noStrike" dirty="0">
                          <a:solidFill>
                            <a:srgbClr val="000000"/>
                          </a:solidFill>
                          <a:latin typeface="ＭＳ Ｐゴシック" pitchFamily="50" charset="-128"/>
                          <a:ea typeface="ＭＳ Ｐゴシック" pitchFamily="50" charset="-128"/>
                        </a:rPr>
                        <a:t>透析依頼患者情報</a:t>
                      </a:r>
                    </a:p>
                    <a:p>
                      <a:pPr marL="457200" indent="-457200" algn="r" fontAlgn="ctr">
                        <a:buFont typeface="+mj-lt"/>
                        <a:buAutoNum type="arabicPeriod"/>
                      </a:pPr>
                      <a:endParaRPr lang="en-US" altLang="ja-JP" sz="2800" b="0" i="0" u="none" strike="noStrike" dirty="0">
                        <a:solidFill>
                          <a:srgbClr val="000000"/>
                        </a:solidFill>
                        <a:latin typeface="ＭＳ Ｐゴシック" pitchFamily="50" charset="-128"/>
                        <a:ea typeface="ＭＳ Ｐゴシック" pitchFamily="50" charset="-128"/>
                      </a:endParaRPr>
                    </a:p>
                    <a:p>
                      <a:pPr marL="457200" indent="-457200" algn="l" fontAlgn="ctr">
                        <a:buFont typeface="+mj-lt"/>
                        <a:buAutoNum type="arabicPeriod"/>
                      </a:pPr>
                      <a:r>
                        <a:rPr lang="ja-JP" altLang="en-US" sz="2800" b="0" i="0" u="none" strike="noStrike" dirty="0">
                          <a:solidFill>
                            <a:srgbClr val="000000"/>
                          </a:solidFill>
                          <a:latin typeface="ＭＳ Ｐゴシック" pitchFamily="50" charset="-128"/>
                          <a:ea typeface="ＭＳ Ｐゴシック" pitchFamily="50" charset="-128"/>
                        </a:rPr>
                        <a:t>派遣スタッフ名簿</a:t>
                      </a:r>
                    </a:p>
                  </a:txBody>
                  <a:tcPr marL="6500" marR="6500" marT="6500"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0" name="正方形/長方形 9">
            <a:extLst>
              <a:ext uri="{FF2B5EF4-FFF2-40B4-BE49-F238E27FC236}">
                <a16:creationId xmlns:a16="http://schemas.microsoft.com/office/drawing/2014/main" id="{B70B35CC-909F-4ED6-A117-464253166517}"/>
              </a:ext>
            </a:extLst>
          </p:cNvPr>
          <p:cNvSpPr/>
          <p:nvPr/>
        </p:nvSpPr>
        <p:spPr>
          <a:xfrm>
            <a:off x="9067" y="1093620"/>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12" name="図 11">
            <a:extLst>
              <a:ext uri="{FF2B5EF4-FFF2-40B4-BE49-F238E27FC236}">
                <a16:creationId xmlns:a16="http://schemas.microsoft.com/office/drawing/2014/main" id="{C9EFFBC6-7C21-401E-ADC5-A083702A7491}"/>
              </a:ext>
            </a:extLst>
          </p:cNvPr>
          <p:cNvPicPr>
            <a:picLocks noChangeAspect="1"/>
          </p:cNvPicPr>
          <p:nvPr/>
        </p:nvPicPr>
        <p:blipFill>
          <a:blip r:embed="rId2" cstate="print">
            <a:alphaModFix amt="10000"/>
          </a:blip>
          <a:stretch>
            <a:fillRect/>
          </a:stretch>
        </p:blipFill>
        <p:spPr>
          <a:xfrm>
            <a:off x="6258075" y="215876"/>
            <a:ext cx="981148" cy="10121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739465" y="562853"/>
            <a:ext cx="2916535" cy="523220"/>
          </a:xfrm>
          <a:prstGeom prst="rect">
            <a:avLst/>
          </a:prstGeom>
        </p:spPr>
        <p:txBody>
          <a:bodyPr wrap="square">
            <a:spAutoFit/>
          </a:bodyPr>
          <a:lstStyle/>
          <a:p>
            <a:pPr algn="ctr" fontAlgn="ctr"/>
            <a:r>
              <a:rPr lang="en-US" altLang="zh-TW" sz="2800" b="1" spc="300" dirty="0">
                <a:solidFill>
                  <a:srgbClr val="FF0000"/>
                </a:solidFill>
                <a:latin typeface="ＭＳ Ｐゴシック" pitchFamily="50" charset="-128"/>
                <a:ea typeface="ＭＳ Ｐゴシック" pitchFamily="50" charset="-128"/>
              </a:rPr>
              <a:t>FAX</a:t>
            </a:r>
            <a:r>
              <a:rPr lang="zh-TW" altLang="en-US" sz="2800" b="1" spc="300" dirty="0">
                <a:solidFill>
                  <a:srgbClr val="FF0000"/>
                </a:solidFill>
                <a:latin typeface="ＭＳ Ｐゴシック" pitchFamily="50" charset="-128"/>
                <a:ea typeface="ＭＳ Ｐゴシック" pitchFamily="50" charset="-128"/>
              </a:rPr>
              <a:t>連絡票</a:t>
            </a:r>
            <a:endParaRPr lang="zh-TW" altLang="en-US" sz="2800" spc="300" dirty="0">
              <a:solidFill>
                <a:srgbClr val="000000"/>
              </a:solidFill>
              <a:latin typeface="ＭＳ Ｐゴシック" pitchFamily="50" charset="-128"/>
              <a:ea typeface="ＭＳ Ｐゴシック" pitchFamily="50" charset="-128"/>
            </a:endParaRPr>
          </a:p>
        </p:txBody>
      </p:sp>
      <p:sp>
        <p:nvSpPr>
          <p:cNvPr id="16" name="正方形/長方形 15">
            <a:extLst>
              <a:ext uri="{FF2B5EF4-FFF2-40B4-BE49-F238E27FC236}">
                <a16:creationId xmlns:a16="http://schemas.microsoft.com/office/drawing/2014/main" id="{E9B988EC-E191-4321-9208-FE1AB01F5F93}"/>
              </a:ext>
            </a:extLst>
          </p:cNvPr>
          <p:cNvSpPr/>
          <p:nvPr/>
        </p:nvSpPr>
        <p:spPr>
          <a:xfrm>
            <a:off x="9067" y="1080568"/>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3" name="図 2">
            <a:extLst>
              <a:ext uri="{FF2B5EF4-FFF2-40B4-BE49-F238E27FC236}">
                <a16:creationId xmlns:a16="http://schemas.microsoft.com/office/drawing/2014/main" id="{B1B6DD31-191F-414B-8836-D3F9A1A82E90}"/>
              </a:ext>
            </a:extLst>
          </p:cNvPr>
          <p:cNvPicPr>
            <a:picLocks noChangeAspect="1"/>
          </p:cNvPicPr>
          <p:nvPr/>
        </p:nvPicPr>
        <p:blipFill>
          <a:blip r:embed="rId3" cstate="print"/>
          <a:stretch>
            <a:fillRect/>
          </a:stretch>
        </p:blipFill>
        <p:spPr>
          <a:xfrm>
            <a:off x="468264" y="1475763"/>
            <a:ext cx="6770960" cy="9033872"/>
          </a:xfrm>
          <a:prstGeom prst="rect">
            <a:avLst/>
          </a:prstGeom>
        </p:spPr>
      </p:pic>
      <p:pic>
        <p:nvPicPr>
          <p:cNvPr id="8" name="図 7">
            <a:extLst>
              <a:ext uri="{FF2B5EF4-FFF2-40B4-BE49-F238E27FC236}">
                <a16:creationId xmlns:a16="http://schemas.microsoft.com/office/drawing/2014/main" id="{C9EFFBC6-7C21-401E-ADC5-A083702A7491}"/>
              </a:ext>
            </a:extLst>
          </p:cNvPr>
          <p:cNvPicPr>
            <a:picLocks noChangeAspect="1"/>
          </p:cNvPicPr>
          <p:nvPr/>
        </p:nvPicPr>
        <p:blipFill>
          <a:blip r:embed="rId4" cstate="print">
            <a:alphaModFix amt="10000"/>
          </a:blip>
          <a:stretch>
            <a:fillRect/>
          </a:stretch>
        </p:blipFill>
        <p:spPr>
          <a:xfrm>
            <a:off x="6258075" y="215876"/>
            <a:ext cx="981148" cy="1012169"/>
          </a:xfrm>
          <a:prstGeom prst="rect">
            <a:avLst/>
          </a:prstGeom>
        </p:spPr>
      </p:pic>
    </p:spTree>
    <p:extLst>
      <p:ext uri="{BB962C8B-B14F-4D97-AF65-F5344CB8AC3E}">
        <p14:creationId xmlns:p14="http://schemas.microsoft.com/office/powerpoint/2010/main" val="1256377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4533530" y="562853"/>
            <a:ext cx="3168352" cy="536000"/>
          </a:xfrm>
          <a:prstGeom prst="rect">
            <a:avLst/>
          </a:prstGeom>
        </p:spPr>
        <p:txBody>
          <a:bodyPr wrap="square" lIns="104095" tIns="52048" rIns="104095" bIns="52048">
            <a:spAutoFit/>
          </a:bodyPr>
          <a:lstStyle/>
          <a:p>
            <a:r>
              <a:rPr lang="ja-JP" altLang="en-US" sz="2800" b="1" dirty="0">
                <a:solidFill>
                  <a:srgbClr val="FF0000"/>
                </a:solidFill>
                <a:latin typeface="ＭＳ Ｐゴシック"/>
              </a:rPr>
              <a:t>透析予定案内表</a:t>
            </a:r>
            <a:endParaRPr lang="ja-JP" altLang="en-US" sz="2800" b="1" dirty="0">
              <a:solidFill>
                <a:srgbClr val="FF0000"/>
              </a:solidFill>
            </a:endParaRPr>
          </a:p>
        </p:txBody>
      </p:sp>
      <p:graphicFrame>
        <p:nvGraphicFramePr>
          <p:cNvPr id="9" name="表 8"/>
          <p:cNvGraphicFramePr>
            <a:graphicFrameLocks noGrp="1"/>
          </p:cNvGraphicFramePr>
          <p:nvPr>
            <p:extLst>
              <p:ext uri="{D42A27DB-BD31-4B8C-83A1-F6EECF244321}">
                <p14:modId xmlns:p14="http://schemas.microsoft.com/office/powerpoint/2010/main" val="1675378302"/>
              </p:ext>
            </p:extLst>
          </p:nvPr>
        </p:nvGraphicFramePr>
        <p:xfrm>
          <a:off x="900311" y="1512020"/>
          <a:ext cx="5957690" cy="8465849"/>
        </p:xfrm>
        <a:graphic>
          <a:graphicData uri="http://schemas.openxmlformats.org/drawingml/2006/table">
            <a:tbl>
              <a:tblPr/>
              <a:tblGrid>
                <a:gridCol w="5957690">
                  <a:extLst>
                    <a:ext uri="{9D8B030D-6E8A-4147-A177-3AD203B41FA5}">
                      <a16:colId xmlns:a16="http://schemas.microsoft.com/office/drawing/2014/main" val="20000"/>
                    </a:ext>
                  </a:extLst>
                </a:gridCol>
              </a:tblGrid>
              <a:tr h="8465849">
                <a:tc>
                  <a:txBody>
                    <a:bodyPr/>
                    <a:lstStyle/>
                    <a:p>
                      <a:pPr algn="l" fontAlgn="ctr"/>
                      <a:r>
                        <a:rPr lang="zh-CN" altLang="en-US" sz="1600" b="0" i="0" u="sng" strike="noStrike" dirty="0">
                          <a:solidFill>
                            <a:srgbClr val="000000"/>
                          </a:solidFill>
                          <a:latin typeface="ＭＳ Ｐゴシック" pitchFamily="50" charset="-128"/>
                          <a:ea typeface="ＭＳ Ｐゴシック" pitchFamily="50" charset="-128"/>
                        </a:rPr>
                        <a:t>　　　　</a:t>
                      </a:r>
                      <a:r>
                        <a:rPr lang="ja-JP" altLang="en-US" sz="1600" b="0" i="0" u="sng" strike="noStrike" dirty="0">
                          <a:solidFill>
                            <a:srgbClr val="000000"/>
                          </a:solidFill>
                          <a:latin typeface="ＭＳ Ｐゴシック" pitchFamily="50" charset="-128"/>
                          <a:ea typeface="ＭＳ Ｐゴシック" pitchFamily="50" charset="-128"/>
                        </a:rPr>
                        <a:t>　　　　</a:t>
                      </a:r>
                      <a:r>
                        <a:rPr lang="zh-CN" altLang="en-US" sz="1600" b="0" i="0" u="sng" strike="noStrike" dirty="0">
                          <a:solidFill>
                            <a:srgbClr val="000000"/>
                          </a:solidFill>
                          <a:latin typeface="ＭＳ Ｐゴシック" pitchFamily="50" charset="-128"/>
                          <a:ea typeface="ＭＳ Ｐゴシック" pitchFamily="50" charset="-128"/>
                        </a:rPr>
                        <a:t>　</a:t>
                      </a:r>
                      <a:r>
                        <a:rPr lang="ja-JP" altLang="en-US" sz="1600" b="0" i="0" u="sng" strike="noStrike" dirty="0">
                          <a:solidFill>
                            <a:srgbClr val="000000"/>
                          </a:solidFill>
                          <a:latin typeface="ＭＳ Ｐゴシック" pitchFamily="50" charset="-128"/>
                          <a:ea typeface="ＭＳ Ｐゴシック" pitchFamily="50" charset="-128"/>
                        </a:rPr>
                        <a:t>　　　</a:t>
                      </a:r>
                      <a:r>
                        <a:rPr lang="zh-CN" altLang="en-US" sz="1600" b="0" i="0" u="sng" strike="noStrike" dirty="0">
                          <a:solidFill>
                            <a:srgbClr val="000000"/>
                          </a:solidFill>
                          <a:latin typeface="ＭＳ Ｐゴシック" pitchFamily="50" charset="-128"/>
                          <a:ea typeface="ＭＳ Ｐゴシック" pitchFamily="50" charset="-128"/>
                        </a:rPr>
                        <a:t>　　　</a:t>
                      </a:r>
                      <a:r>
                        <a:rPr lang="zh-CN" altLang="en-US" sz="1600" b="0" i="0" u="none" strike="noStrike" dirty="0">
                          <a:solidFill>
                            <a:srgbClr val="000000"/>
                          </a:solidFill>
                          <a:latin typeface="ＭＳ Ｐゴシック" pitchFamily="50" charset="-128"/>
                          <a:ea typeface="ＭＳ Ｐゴシック" pitchFamily="50" charset="-128"/>
                        </a:rPr>
                        <a:t>病院</a:t>
                      </a:r>
                      <a:r>
                        <a:rPr lang="ja-JP" altLang="en-US" sz="1600" b="0" i="0" u="none" strike="noStrike" dirty="0">
                          <a:solidFill>
                            <a:srgbClr val="000000"/>
                          </a:solidFill>
                          <a:latin typeface="ＭＳ Ｐゴシック" pitchFamily="50" charset="-128"/>
                          <a:ea typeface="ＭＳ Ｐゴシック" pitchFamily="50" charset="-128"/>
                        </a:rPr>
                        <a:t>・クリニック</a:t>
                      </a:r>
                      <a:r>
                        <a:rPr lang="zh-CN" altLang="en-US" sz="1600" b="0" i="0" u="none" strike="noStrike" dirty="0">
                          <a:solidFill>
                            <a:srgbClr val="000000"/>
                          </a:solidFill>
                          <a:latin typeface="ＭＳ Ｐゴシック" pitchFamily="50" charset="-128"/>
                          <a:ea typeface="ＭＳ Ｐゴシック" pitchFamily="50" charset="-128"/>
                        </a:rPr>
                        <a:t>御担当様   </a:t>
                      </a:r>
                      <a:endParaRPr lang="en-US" altLang="zh-CN" sz="1600" b="0" i="0" u="none" strike="noStrike" dirty="0">
                        <a:solidFill>
                          <a:srgbClr val="000000"/>
                        </a:solidFill>
                        <a:latin typeface="ＭＳ Ｐゴシック" pitchFamily="50" charset="-128"/>
                        <a:ea typeface="ＭＳ Ｐゴシック" pitchFamily="50" charset="-128"/>
                      </a:endParaRPr>
                    </a:p>
                    <a:p>
                      <a:pPr algn="l" fontAlgn="ctr"/>
                      <a:endParaRPr lang="zh-CN" altLang="en-US" sz="1600" b="0" i="0" u="none" strike="noStrike" dirty="0">
                        <a:solidFill>
                          <a:srgbClr val="000000"/>
                        </a:solidFill>
                        <a:latin typeface="ＭＳ Ｐゴシック" pitchFamily="50" charset="-128"/>
                        <a:ea typeface="ＭＳ Ｐゴシック" pitchFamily="50" charset="-128"/>
                      </a:endParaRPr>
                    </a:p>
                    <a:p>
                      <a:pPr algn="l" fontAlgn="ctr">
                        <a:lnSpc>
                          <a:spcPct val="100000"/>
                        </a:lnSpc>
                        <a:spcAft>
                          <a:spcPts val="0"/>
                        </a:spcAft>
                      </a:pPr>
                      <a:r>
                        <a:rPr lang="ja-JP" altLang="en-US" sz="1600" b="0" i="0" u="none" strike="noStrike" dirty="0">
                          <a:solidFill>
                            <a:srgbClr val="000000"/>
                          </a:solidFill>
                          <a:latin typeface="ＭＳ Ｐゴシック" pitchFamily="50" charset="-128"/>
                          <a:ea typeface="ＭＳ Ｐゴシック" pitchFamily="50" charset="-128"/>
                        </a:rPr>
                        <a:t>受け入れ患者リスト・スケジュール・透析患者依頼確認しました。　</a:t>
                      </a:r>
                    </a:p>
                    <a:p>
                      <a:pPr algn="l" fontAlgn="ctr">
                        <a:lnSpc>
                          <a:spcPct val="100000"/>
                        </a:lnSpc>
                        <a:spcAft>
                          <a:spcPts val="1200"/>
                        </a:spcAft>
                      </a:pPr>
                      <a:r>
                        <a:rPr lang="ja-JP" altLang="en-US" sz="1600" b="0" i="0" u="none" strike="noStrike" dirty="0">
                          <a:solidFill>
                            <a:srgbClr val="000000"/>
                          </a:solidFill>
                          <a:latin typeface="ＭＳ Ｐゴシック" pitchFamily="50" charset="-128"/>
                          <a:ea typeface="ＭＳ Ｐゴシック" pitchFamily="50" charset="-128"/>
                        </a:rPr>
                        <a:t>貴院の患者様（　　　）名の受け入れ可能です。</a:t>
                      </a:r>
                    </a:p>
                    <a:p>
                      <a:pPr algn="l" fontAlgn="ctr">
                        <a:lnSpc>
                          <a:spcPct val="150000"/>
                        </a:lnSpc>
                        <a:spcAft>
                          <a:spcPts val="0"/>
                        </a:spcAft>
                      </a:pPr>
                      <a:r>
                        <a:rPr lang="ja-JP" altLang="en-US" sz="1600" b="0" i="0" u="none" strike="noStrike" dirty="0">
                          <a:solidFill>
                            <a:srgbClr val="000000"/>
                          </a:solidFill>
                          <a:latin typeface="ＭＳ Ｐゴシック" pitchFamily="50" charset="-128"/>
                          <a:ea typeface="ＭＳ Ｐゴシック" pitchFamily="50" charset="-128"/>
                        </a:rPr>
                        <a:t>・</a:t>
                      </a:r>
                      <a:r>
                        <a:rPr lang="zh-TW" altLang="en-US" sz="1600" b="0" i="0" u="none" strike="noStrike" dirty="0">
                          <a:solidFill>
                            <a:srgbClr val="000000"/>
                          </a:solidFill>
                          <a:latin typeface="ＭＳ Ｐゴシック" pitchFamily="50" charset="-128"/>
                          <a:ea typeface="ＭＳ Ｐゴシック" pitchFamily="50" charset="-128"/>
                        </a:rPr>
                        <a:t>場所：</a:t>
                      </a:r>
                      <a:r>
                        <a:rPr lang="en-US" altLang="zh-TW" sz="1600" b="0" i="0" u="none" strike="noStrike" dirty="0">
                          <a:solidFill>
                            <a:srgbClr val="000000"/>
                          </a:solidFill>
                          <a:latin typeface="ＭＳ Ｐゴシック" pitchFamily="50" charset="-128"/>
                          <a:ea typeface="ＭＳ Ｐゴシック" pitchFamily="50" charset="-128"/>
                        </a:rPr>
                        <a:t>(     </a:t>
                      </a:r>
                      <a:r>
                        <a:rPr lang="ja-JP" altLang="en-US" sz="1600" b="0" i="0" u="none" strike="noStrike" dirty="0">
                          <a:solidFill>
                            <a:srgbClr val="000000"/>
                          </a:solidFill>
                          <a:latin typeface="ＭＳ Ｐゴシック" pitchFamily="50" charset="-128"/>
                          <a:ea typeface="ＭＳ Ｐゴシック" pitchFamily="50" charset="-128"/>
                        </a:rPr>
                        <a:t>　</a:t>
                      </a:r>
                      <a:r>
                        <a:rPr lang="en-US" altLang="zh-TW" sz="1600" b="0" i="0" u="none" strike="noStrike" dirty="0">
                          <a:solidFill>
                            <a:srgbClr val="000000"/>
                          </a:solidFill>
                          <a:latin typeface="ＭＳ Ｐゴシック" pitchFamily="50" charset="-128"/>
                          <a:ea typeface="ＭＳ Ｐゴシック" pitchFamily="50" charset="-128"/>
                        </a:rPr>
                        <a:t>                         )</a:t>
                      </a:r>
                      <a:r>
                        <a:rPr lang="zh-TW" altLang="en-US" sz="1600" b="0" i="0" u="none" strike="noStrike" dirty="0">
                          <a:solidFill>
                            <a:srgbClr val="000000"/>
                          </a:solidFill>
                          <a:latin typeface="ＭＳ Ｐゴシック" pitchFamily="50" charset="-128"/>
                          <a:ea typeface="ＭＳ Ｐゴシック" pitchFamily="50" charset="-128"/>
                        </a:rPr>
                        <a:t>透析室</a:t>
                      </a:r>
                    </a:p>
                    <a:p>
                      <a:pPr algn="l" fontAlgn="ctr">
                        <a:lnSpc>
                          <a:spcPct val="150000"/>
                        </a:lnSpc>
                        <a:spcAft>
                          <a:spcPts val="600"/>
                        </a:spcAft>
                      </a:pPr>
                      <a:r>
                        <a:rPr lang="ja-JP" altLang="en-US" sz="1600" b="0" i="0" u="none" strike="noStrike" dirty="0">
                          <a:solidFill>
                            <a:srgbClr val="000000"/>
                          </a:solidFill>
                          <a:latin typeface="ＭＳ Ｐゴシック" pitchFamily="50" charset="-128"/>
                          <a:ea typeface="ＭＳ Ｐゴシック" pitchFamily="50" charset="-128"/>
                        </a:rPr>
                        <a:t>・受け入れ時間</a:t>
                      </a:r>
                      <a:r>
                        <a:rPr lang="zh-TW" altLang="en-US" sz="1600" b="0" i="0" u="none" strike="noStrike" dirty="0">
                          <a:solidFill>
                            <a:srgbClr val="000000"/>
                          </a:solidFill>
                          <a:latin typeface="ＭＳ Ｐゴシック" pitchFamily="50" charset="-128"/>
                          <a:ea typeface="ＭＳ Ｐゴシック" pitchFamily="50" charset="-128"/>
                        </a:rPr>
                        <a:t>：</a:t>
                      </a:r>
                      <a:r>
                        <a:rPr lang="zh-TW" altLang="en-US" sz="1600" b="0" i="0" u="sng" strike="noStrike" dirty="0">
                          <a:solidFill>
                            <a:srgbClr val="000000"/>
                          </a:solidFill>
                          <a:latin typeface="ＭＳ Ｐゴシック" pitchFamily="50" charset="-128"/>
                          <a:ea typeface="ＭＳ Ｐゴシック" pitchFamily="50" charset="-128"/>
                        </a:rPr>
                        <a:t>　</a:t>
                      </a:r>
                      <a:r>
                        <a:rPr lang="ja-JP" altLang="en-US" sz="1600" b="0" i="0" u="sng" strike="noStrike" dirty="0">
                          <a:solidFill>
                            <a:srgbClr val="000000"/>
                          </a:solidFill>
                          <a:latin typeface="ＭＳ Ｐゴシック" pitchFamily="50" charset="-128"/>
                          <a:ea typeface="ＭＳ Ｐゴシック" pitchFamily="50" charset="-128"/>
                        </a:rPr>
                        <a:t>　</a:t>
                      </a:r>
                      <a:r>
                        <a:rPr lang="zh-TW" altLang="en-US" sz="1600" b="0" i="0" u="sng" strike="noStrike" dirty="0">
                          <a:solidFill>
                            <a:srgbClr val="000000"/>
                          </a:solidFill>
                          <a:latin typeface="ＭＳ Ｐゴシック" pitchFamily="50" charset="-128"/>
                          <a:ea typeface="ＭＳ Ｐゴシック" pitchFamily="50" charset="-128"/>
                        </a:rPr>
                        <a:t> 月　 </a:t>
                      </a:r>
                      <a:r>
                        <a:rPr lang="ja-JP" altLang="en-US" sz="1600" b="0" i="0" u="sng" strike="noStrike" dirty="0">
                          <a:solidFill>
                            <a:srgbClr val="000000"/>
                          </a:solidFill>
                          <a:latin typeface="ＭＳ Ｐゴシック" pitchFamily="50" charset="-128"/>
                          <a:ea typeface="ＭＳ Ｐゴシック" pitchFamily="50" charset="-128"/>
                        </a:rPr>
                        <a:t>　</a:t>
                      </a:r>
                      <a:r>
                        <a:rPr lang="zh-TW" altLang="en-US" sz="1600" b="0" i="0" u="sng" strike="noStrike" dirty="0">
                          <a:solidFill>
                            <a:srgbClr val="000000"/>
                          </a:solidFill>
                          <a:latin typeface="ＭＳ Ｐゴシック" pitchFamily="50" charset="-128"/>
                          <a:ea typeface="ＭＳ Ｐゴシック" pitchFamily="50" charset="-128"/>
                        </a:rPr>
                        <a:t>日（　　）  </a:t>
                      </a:r>
                      <a:r>
                        <a:rPr lang="ja-JP" altLang="en-US" sz="1600" b="0" i="0" u="sng" strike="noStrike" dirty="0">
                          <a:solidFill>
                            <a:srgbClr val="000000"/>
                          </a:solidFill>
                          <a:latin typeface="ＭＳ Ｐゴシック" pitchFamily="50" charset="-128"/>
                          <a:ea typeface="ＭＳ Ｐゴシック" pitchFamily="50" charset="-128"/>
                        </a:rPr>
                        <a:t>　　　</a:t>
                      </a:r>
                      <a:r>
                        <a:rPr lang="zh-TW" altLang="en-US" sz="1600" b="0" i="0" u="sng" strike="noStrike" dirty="0">
                          <a:solidFill>
                            <a:srgbClr val="000000"/>
                          </a:solidFill>
                          <a:latin typeface="ＭＳ Ｐゴシック" pitchFamily="50" charset="-128"/>
                          <a:ea typeface="ＭＳ Ｐゴシック" pitchFamily="50" charset="-128"/>
                        </a:rPr>
                        <a:t> ： </a:t>
                      </a:r>
                      <a:r>
                        <a:rPr lang="ja-JP" altLang="en-US" sz="1600" b="0" i="0" u="sng" strike="noStrike" dirty="0">
                          <a:solidFill>
                            <a:srgbClr val="000000"/>
                          </a:solidFill>
                          <a:latin typeface="ＭＳ Ｐゴシック" pitchFamily="50" charset="-128"/>
                          <a:ea typeface="ＭＳ Ｐゴシック" pitchFamily="50" charset="-128"/>
                        </a:rPr>
                        <a:t>　</a:t>
                      </a:r>
                      <a:r>
                        <a:rPr lang="zh-TW" altLang="en-US" sz="1600" b="0" i="0" u="sng" strike="noStrike" dirty="0">
                          <a:solidFill>
                            <a:srgbClr val="000000"/>
                          </a:solidFill>
                          <a:latin typeface="ＭＳ Ｐゴシック" pitchFamily="50" charset="-128"/>
                          <a:ea typeface="ＭＳ Ｐゴシック" pitchFamily="50" charset="-128"/>
                        </a:rPr>
                        <a:t> </a:t>
                      </a:r>
                      <a:r>
                        <a:rPr lang="ja-JP" altLang="en-US" sz="1600" b="0" i="0" u="sng" strike="noStrike" dirty="0">
                          <a:solidFill>
                            <a:srgbClr val="000000"/>
                          </a:solidFill>
                          <a:latin typeface="ＭＳ Ｐゴシック" pitchFamily="50" charset="-128"/>
                          <a:ea typeface="ＭＳ Ｐゴシック" pitchFamily="50" charset="-128"/>
                        </a:rPr>
                        <a:t>　</a:t>
                      </a:r>
                      <a:r>
                        <a:rPr lang="zh-TW" altLang="en-US" sz="1600" b="0" i="0" u="sng" strike="noStrike" dirty="0">
                          <a:solidFill>
                            <a:srgbClr val="000000"/>
                          </a:solidFill>
                          <a:latin typeface="ＭＳ Ｐゴシック" pitchFamily="50" charset="-128"/>
                          <a:ea typeface="ＭＳ Ｐゴシック" pitchFamily="50" charset="-128"/>
                        </a:rPr>
                        <a:t>～</a:t>
                      </a:r>
                      <a:r>
                        <a:rPr lang="ja-JP" altLang="en-US" sz="1600" b="0" i="0" u="sng" strike="noStrike" dirty="0">
                          <a:solidFill>
                            <a:srgbClr val="000000"/>
                          </a:solidFill>
                          <a:latin typeface="ＭＳ Ｐゴシック" pitchFamily="50" charset="-128"/>
                          <a:ea typeface="ＭＳ Ｐゴシック" pitchFamily="50" charset="-128"/>
                        </a:rPr>
                        <a:t>　　　：　　　</a:t>
                      </a:r>
                      <a:r>
                        <a:rPr lang="zh-TW" altLang="en-US" sz="1600" b="0" i="0" u="sng" strike="noStrike" dirty="0">
                          <a:solidFill>
                            <a:srgbClr val="000000"/>
                          </a:solidFill>
                          <a:latin typeface="ＭＳ Ｐゴシック" pitchFamily="50" charset="-128"/>
                          <a:ea typeface="ＭＳ Ｐゴシック" pitchFamily="50" charset="-128"/>
                        </a:rPr>
                        <a:t> </a:t>
                      </a:r>
                      <a:r>
                        <a:rPr lang="ja-JP" altLang="en-US" sz="1600" b="0" i="0" u="sng" strike="noStrike" dirty="0">
                          <a:solidFill>
                            <a:srgbClr val="000000"/>
                          </a:solidFill>
                          <a:latin typeface="ＭＳ Ｐゴシック" pitchFamily="50" charset="-128"/>
                          <a:ea typeface="ＭＳ Ｐゴシック" pitchFamily="50" charset="-128"/>
                        </a:rPr>
                        <a:t>　</a:t>
                      </a:r>
                      <a:r>
                        <a:rPr lang="en-US" altLang="ja-JP" sz="1600" b="0" i="0" u="sng" strike="noStrike" dirty="0">
                          <a:solidFill>
                            <a:srgbClr val="000000"/>
                          </a:solidFill>
                          <a:latin typeface="ＭＳ Ｐゴシック" pitchFamily="50" charset="-128"/>
                          <a:ea typeface="ＭＳ Ｐゴシック" pitchFamily="50" charset="-128"/>
                        </a:rPr>
                        <a:t>.</a:t>
                      </a:r>
                      <a:r>
                        <a:rPr lang="ja-JP" altLang="en-US" sz="1600" b="0" i="0" u="sng" strike="noStrike" dirty="0">
                          <a:solidFill>
                            <a:srgbClr val="000000"/>
                          </a:solidFill>
                          <a:latin typeface="ＭＳ Ｐゴシック" pitchFamily="50" charset="-128"/>
                          <a:ea typeface="ＭＳ Ｐゴシック" pitchFamily="50" charset="-128"/>
                        </a:rPr>
                        <a:t>　</a:t>
                      </a:r>
                      <a:r>
                        <a:rPr lang="ja-JP" altLang="en-US" sz="1600" b="0" i="0" u="sng" strike="noStrike" dirty="0">
                          <a:solidFill>
                            <a:srgbClr val="FF0000"/>
                          </a:solidFill>
                          <a:latin typeface="ＭＳ Ｐゴシック" pitchFamily="50" charset="-128"/>
                          <a:ea typeface="ＭＳ Ｐゴシック" pitchFamily="50" charset="-128"/>
                        </a:rPr>
                        <a:t>　　　</a:t>
                      </a:r>
                      <a:endParaRPr lang="en-US" altLang="zh-TW" sz="1600" b="0" i="0" u="sng" strike="noStrike" dirty="0">
                        <a:solidFill>
                          <a:srgbClr val="FF0000"/>
                        </a:solidFill>
                        <a:latin typeface="ＭＳ Ｐゴシック" pitchFamily="50" charset="-128"/>
                        <a:ea typeface="ＭＳ Ｐゴシック" pitchFamily="50" charset="-128"/>
                      </a:endParaRPr>
                    </a:p>
                    <a:p>
                      <a:pPr algn="l" fontAlgn="ctr">
                        <a:lnSpc>
                          <a:spcPct val="150000"/>
                        </a:lnSpc>
                        <a:spcAft>
                          <a:spcPts val="1200"/>
                        </a:spcAft>
                      </a:pPr>
                      <a:r>
                        <a:rPr lang="zh-TW" altLang="en-US" sz="1600" b="0" i="0" u="none" strike="noStrike" dirty="0">
                          <a:solidFill>
                            <a:srgbClr val="000000"/>
                          </a:solidFill>
                          <a:latin typeface="ＭＳ Ｐゴシック" pitchFamily="50" charset="-128"/>
                          <a:ea typeface="ＭＳ Ｐゴシック" pitchFamily="50" charset="-128"/>
                        </a:rPr>
                        <a:t>（</a:t>
                      </a:r>
                      <a:r>
                        <a:rPr lang="ja-JP" altLang="en-US" sz="1600" b="0" i="0" u="none" strike="noStrike" dirty="0">
                          <a:solidFill>
                            <a:srgbClr val="000000"/>
                          </a:solidFill>
                          <a:latin typeface="ＭＳ Ｐゴシック" pitchFamily="50" charset="-128"/>
                          <a:ea typeface="ＭＳ Ｐゴシック" pitchFamily="50" charset="-128"/>
                        </a:rPr>
                        <a:t>基本的に</a:t>
                      </a:r>
                      <a:r>
                        <a:rPr lang="en-US" altLang="zh-TW" sz="1600" b="0" i="0" u="none" strike="noStrike" dirty="0">
                          <a:solidFill>
                            <a:srgbClr val="000000"/>
                          </a:solidFill>
                          <a:latin typeface="ＭＳ Ｐゴシック" pitchFamily="50" charset="-128"/>
                          <a:ea typeface="ＭＳ Ｐゴシック" pitchFamily="50" charset="-128"/>
                        </a:rPr>
                        <a:t>3</a:t>
                      </a:r>
                      <a:r>
                        <a:rPr lang="zh-TW" altLang="en-US" sz="1600" b="0" i="0" u="none" strike="noStrike" dirty="0">
                          <a:solidFill>
                            <a:srgbClr val="000000"/>
                          </a:solidFill>
                          <a:latin typeface="ＭＳ Ｐゴシック" pitchFamily="50" charset="-128"/>
                          <a:ea typeface="ＭＳ Ｐゴシック" pitchFamily="50" charset="-128"/>
                        </a:rPr>
                        <a:t>時間透析</a:t>
                      </a:r>
                      <a:r>
                        <a:rPr lang="ja-JP" altLang="en-US" sz="1600" b="0" i="0" u="none" strike="noStrike" dirty="0">
                          <a:solidFill>
                            <a:srgbClr val="000000"/>
                          </a:solidFill>
                          <a:latin typeface="ＭＳ Ｐゴシック" pitchFamily="50" charset="-128"/>
                          <a:ea typeface="ＭＳ Ｐゴシック" pitchFamily="50" charset="-128"/>
                        </a:rPr>
                        <a:t>を行います</a:t>
                      </a:r>
                      <a:r>
                        <a:rPr lang="zh-TW" altLang="en-US" sz="1600" b="0" i="0" u="none" strike="noStrike" dirty="0">
                          <a:solidFill>
                            <a:srgbClr val="000000"/>
                          </a:solidFill>
                          <a:latin typeface="ＭＳ Ｐゴシック" pitchFamily="50" charset="-128"/>
                          <a:ea typeface="ＭＳ Ｐゴシック" pitchFamily="50" charset="-128"/>
                        </a:rPr>
                        <a:t>）</a:t>
                      </a:r>
                      <a:endParaRPr lang="en-US" altLang="zh-TW" sz="1600" b="0" i="0" u="none" strike="noStrike" dirty="0">
                        <a:solidFill>
                          <a:srgbClr val="000000"/>
                        </a:solidFill>
                        <a:latin typeface="ＭＳ Ｐゴシック" pitchFamily="50" charset="-128"/>
                        <a:ea typeface="ＭＳ Ｐゴシック" pitchFamily="50" charset="-128"/>
                      </a:endParaRPr>
                    </a:p>
                    <a:p>
                      <a:pPr algn="l" fontAlgn="ctr">
                        <a:lnSpc>
                          <a:spcPct val="150000"/>
                        </a:lnSpc>
                        <a:spcAft>
                          <a:spcPts val="1200"/>
                        </a:spcAft>
                      </a:pPr>
                      <a:endParaRPr lang="zh-TW" altLang="en-US" sz="1600" b="0" i="0" u="none" strike="noStrike" dirty="0">
                        <a:solidFill>
                          <a:srgbClr val="000000"/>
                        </a:solidFill>
                        <a:latin typeface="ＭＳ Ｐゴシック" pitchFamily="50" charset="-128"/>
                        <a:ea typeface="ＭＳ Ｐゴシック" pitchFamily="50" charset="-128"/>
                      </a:endParaRPr>
                    </a:p>
                    <a:p>
                      <a:pPr algn="l" fontAlgn="ctr">
                        <a:lnSpc>
                          <a:spcPct val="150000"/>
                        </a:lnSpc>
                        <a:spcAft>
                          <a:spcPts val="0"/>
                        </a:spcAft>
                      </a:pPr>
                      <a:r>
                        <a:rPr lang="ja-JP" altLang="en-US" sz="1050" b="0" i="0" u="none" strike="noStrike" dirty="0">
                          <a:solidFill>
                            <a:srgbClr val="000000"/>
                          </a:solidFill>
                          <a:latin typeface="HGS明朝E"/>
                        </a:rPr>
                        <a:t>①</a:t>
                      </a:r>
                      <a:r>
                        <a:rPr lang="en-US" altLang="ja-JP" sz="1050" b="0" i="0" u="none" strike="noStrike" dirty="0">
                          <a:solidFill>
                            <a:srgbClr val="000000"/>
                          </a:solidFill>
                          <a:latin typeface="HGS明朝E"/>
                        </a:rPr>
                        <a:t>(                  </a:t>
                      </a:r>
                      <a:r>
                        <a:rPr lang="ja-JP" altLang="en-US" sz="1050" b="0" i="0" u="none" strike="noStrike" dirty="0">
                          <a:solidFill>
                            <a:srgbClr val="000000"/>
                          </a:solidFill>
                          <a:latin typeface="HGS明朝E"/>
                        </a:rPr>
                        <a:t>　</a:t>
                      </a:r>
                      <a:r>
                        <a:rPr lang="en-US" altLang="ja-JP" sz="1050" b="0" i="0" u="none" strike="noStrike" dirty="0">
                          <a:solidFill>
                            <a:srgbClr val="000000"/>
                          </a:solidFill>
                          <a:latin typeface="HGS明朝E"/>
                        </a:rPr>
                        <a:t>    )</a:t>
                      </a:r>
                      <a:r>
                        <a:rPr lang="ja-JP" altLang="en-US" sz="1050" b="0" i="0" u="none" strike="noStrike" dirty="0" err="1">
                          <a:solidFill>
                            <a:srgbClr val="000000"/>
                          </a:solidFill>
                          <a:latin typeface="HGS明朝E"/>
                        </a:rPr>
                        <a:t>が提</a:t>
                      </a:r>
                      <a:r>
                        <a:rPr lang="ja-JP" altLang="en-US" sz="1050" b="0" i="0" u="none" strike="noStrike" dirty="0">
                          <a:solidFill>
                            <a:srgbClr val="000000"/>
                          </a:solidFill>
                          <a:latin typeface="HGS明朝E"/>
                        </a:rPr>
                        <a:t>供するのは場所と機械です。</a:t>
                      </a:r>
                    </a:p>
                    <a:p>
                      <a:pPr marL="271463" indent="-271463" algn="l" fontAlgn="ctr">
                        <a:lnSpc>
                          <a:spcPct val="150000"/>
                        </a:lnSpc>
                        <a:spcAft>
                          <a:spcPts val="0"/>
                        </a:spcAft>
                      </a:pPr>
                      <a:r>
                        <a:rPr lang="ja-JP" altLang="en-US" sz="1050" b="0" i="0" u="none" strike="noStrike" dirty="0">
                          <a:solidFill>
                            <a:srgbClr val="000000"/>
                          </a:solidFill>
                          <a:latin typeface="HGS明朝E"/>
                        </a:rPr>
                        <a:t>②緊急対応の為</a:t>
                      </a:r>
                      <a:r>
                        <a:rPr lang="en-US" altLang="ja-JP" sz="1050" b="0" i="0" u="none" strike="noStrike" dirty="0">
                          <a:solidFill>
                            <a:srgbClr val="000000"/>
                          </a:solidFill>
                          <a:latin typeface="HGS明朝E"/>
                        </a:rPr>
                        <a:t>3</a:t>
                      </a:r>
                      <a:r>
                        <a:rPr lang="ja-JP" altLang="en-US" sz="1050" b="0" i="0" u="none" strike="noStrike" dirty="0">
                          <a:solidFill>
                            <a:srgbClr val="000000"/>
                          </a:solidFill>
                          <a:latin typeface="HGS明朝E"/>
                        </a:rPr>
                        <a:t>時間透析を原則とし、１クール</a:t>
                      </a:r>
                      <a:r>
                        <a:rPr lang="en-US" altLang="ja-JP" sz="1050" b="0" i="0" u="none" strike="noStrike" dirty="0">
                          <a:solidFill>
                            <a:srgbClr val="000000"/>
                          </a:solidFill>
                          <a:latin typeface="HGS明朝E"/>
                        </a:rPr>
                        <a:t>(     </a:t>
                      </a:r>
                      <a:r>
                        <a:rPr lang="ja-JP" altLang="en-US" sz="1050" b="0" i="0" u="none" strike="noStrike" dirty="0">
                          <a:solidFill>
                            <a:srgbClr val="000000"/>
                          </a:solidFill>
                          <a:latin typeface="HGS明朝E"/>
                        </a:rPr>
                        <a:t>　</a:t>
                      </a:r>
                      <a:r>
                        <a:rPr lang="en-US" altLang="ja-JP" sz="1050" b="0" i="0" u="none" strike="noStrike" dirty="0">
                          <a:solidFill>
                            <a:srgbClr val="000000"/>
                          </a:solidFill>
                          <a:latin typeface="HGS明朝E"/>
                        </a:rPr>
                        <a:t> )</a:t>
                      </a:r>
                      <a:r>
                        <a:rPr lang="ja-JP" altLang="en-US" sz="1050" b="0" i="0" u="none" strike="noStrike" dirty="0">
                          <a:solidFill>
                            <a:srgbClr val="000000"/>
                          </a:solidFill>
                          <a:latin typeface="HGS明朝E"/>
                        </a:rPr>
                        <a:t>名の（　　　　　　）時頃まで稼働し最大</a:t>
                      </a:r>
                      <a:endParaRPr lang="en-US" altLang="ja-JP" sz="1050" b="0" i="0" u="none" strike="noStrike" dirty="0">
                        <a:solidFill>
                          <a:srgbClr val="000000"/>
                        </a:solidFill>
                        <a:latin typeface="HGS明朝E"/>
                      </a:endParaRPr>
                    </a:p>
                    <a:p>
                      <a:pPr marL="271463" indent="-271463" algn="l" fontAlgn="ctr">
                        <a:lnSpc>
                          <a:spcPct val="150000"/>
                        </a:lnSpc>
                        <a:spcAft>
                          <a:spcPts val="0"/>
                        </a:spcAft>
                      </a:pPr>
                      <a:r>
                        <a:rPr lang="ja-JP" altLang="en-US" sz="1050" b="0" i="0" u="none" strike="noStrike" dirty="0">
                          <a:solidFill>
                            <a:srgbClr val="000000"/>
                          </a:solidFill>
                          <a:latin typeface="HGS明朝E"/>
                        </a:rPr>
                        <a:t>　（　　　）クール透析予定です。</a:t>
                      </a:r>
                      <a:endParaRPr lang="ja-JP" altLang="en-US" sz="1050" b="0" i="0" u="none" strike="noStrike" dirty="0">
                        <a:solidFill>
                          <a:srgbClr val="000000"/>
                        </a:solidFill>
                        <a:latin typeface="ＭＳ Ｐゴシック"/>
                      </a:endParaRPr>
                    </a:p>
                    <a:p>
                      <a:pPr marL="271463" indent="-271463" algn="l" fontAlgn="ctr">
                        <a:lnSpc>
                          <a:spcPct val="150000"/>
                        </a:lnSpc>
                        <a:spcAft>
                          <a:spcPts val="0"/>
                        </a:spcAft>
                      </a:pPr>
                      <a:r>
                        <a:rPr lang="ja-JP" altLang="en-US" sz="1050" b="0" i="0" u="none" strike="noStrike" dirty="0">
                          <a:solidFill>
                            <a:srgbClr val="000000"/>
                          </a:solidFill>
                          <a:latin typeface="HGS明朝E"/>
                        </a:rPr>
                        <a:t>③物品や医療品の備蓄は十分でなく、透析スタッフも限られているため物と人の応援が必要です。</a:t>
                      </a:r>
                    </a:p>
                    <a:p>
                      <a:pPr marL="271463" indent="-271463" algn="l" fontAlgn="ctr">
                        <a:lnSpc>
                          <a:spcPct val="150000"/>
                        </a:lnSpc>
                        <a:spcAft>
                          <a:spcPts val="0"/>
                        </a:spcAft>
                      </a:pPr>
                      <a:r>
                        <a:rPr lang="ja-JP" altLang="en-US" sz="1050" b="0" i="0" u="none" strike="noStrike" dirty="0">
                          <a:solidFill>
                            <a:srgbClr val="000000"/>
                          </a:solidFill>
                          <a:latin typeface="HGS明朝E"/>
                        </a:rPr>
                        <a:t>④患者に必要な物品は貴施設の透析スタッフに持たせ同行して下さい。自院の患者の透析準備と透析実施は各施設で対応となります。</a:t>
                      </a:r>
                    </a:p>
                    <a:p>
                      <a:pPr algn="l" fontAlgn="ctr">
                        <a:lnSpc>
                          <a:spcPct val="150000"/>
                        </a:lnSpc>
                        <a:spcAft>
                          <a:spcPts val="0"/>
                        </a:spcAft>
                      </a:pPr>
                      <a:r>
                        <a:rPr lang="ja-JP" altLang="en-US" sz="1050" b="0" i="0" u="none" strike="noStrike" dirty="0">
                          <a:solidFill>
                            <a:srgbClr val="000000"/>
                          </a:solidFill>
                          <a:latin typeface="HGS明朝E"/>
                        </a:rPr>
                        <a:t>⑤コンソールは</a:t>
                      </a:r>
                    </a:p>
                    <a:p>
                      <a:pPr algn="l" fontAlgn="ctr">
                        <a:lnSpc>
                          <a:spcPct val="150000"/>
                        </a:lnSpc>
                        <a:spcAft>
                          <a:spcPts val="0"/>
                        </a:spcAft>
                      </a:pPr>
                      <a:r>
                        <a:rPr lang="ja-JP" altLang="en-US" sz="1050" b="0" i="0" u="none" strike="noStrike" dirty="0">
                          <a:solidFill>
                            <a:srgbClr val="000000"/>
                          </a:solidFill>
                          <a:latin typeface="ＭＳ Ｐゴシック" pitchFamily="50" charset="-128"/>
                          <a:ea typeface="ＭＳ Ｐゴシック" pitchFamily="50" charset="-128"/>
                        </a:rPr>
                        <a:t>      日機装</a:t>
                      </a:r>
                      <a:r>
                        <a:rPr lang="en-US" altLang="ja-JP" sz="1050" b="0" i="0" u="none" strike="noStrike" dirty="0">
                          <a:solidFill>
                            <a:srgbClr val="000000"/>
                          </a:solidFill>
                          <a:latin typeface="ＭＳ Ｐゴシック" pitchFamily="50" charset="-128"/>
                          <a:ea typeface="ＭＳ Ｐゴシック" pitchFamily="50" charset="-128"/>
                        </a:rPr>
                        <a:t>:(     </a:t>
                      </a:r>
                      <a:r>
                        <a:rPr lang="ja-JP" altLang="en-US" sz="1050" b="0" i="0" u="none" strike="noStrike" dirty="0">
                          <a:solidFill>
                            <a:srgbClr val="000000"/>
                          </a:solidFill>
                          <a:latin typeface="ＭＳ Ｐゴシック" pitchFamily="50" charset="-128"/>
                          <a:ea typeface="ＭＳ Ｐゴシック" pitchFamily="50" charset="-128"/>
                        </a:rPr>
                        <a:t>　　　　</a:t>
                      </a:r>
                      <a:r>
                        <a:rPr lang="ja-JP" altLang="en-US" sz="1050" b="0" i="0" u="none" strike="noStrike" dirty="0">
                          <a:solidFill>
                            <a:srgbClr val="000000"/>
                          </a:solidFill>
                          <a:latin typeface="ＭＳ Ｐゴシック" pitchFamily="50" charset="-128"/>
                          <a:ea typeface="+mn-ea"/>
                        </a:rPr>
                        <a:t>　　　　　　　　　　　　　　　　　　</a:t>
                      </a:r>
                      <a:r>
                        <a:rPr lang="ja-JP" altLang="en-US" sz="1050" b="0" i="0" u="none" strike="noStrike" dirty="0">
                          <a:solidFill>
                            <a:srgbClr val="000000"/>
                          </a:solidFill>
                          <a:latin typeface="ＭＳ Ｐゴシック" pitchFamily="50" charset="-128"/>
                          <a:ea typeface="ＭＳ Ｐゴシック" pitchFamily="50" charset="-128"/>
                        </a:rPr>
                        <a:t>　　　　                              </a:t>
                      </a:r>
                      <a:r>
                        <a:rPr lang="en-US" altLang="ja-JP" sz="1050" b="0" i="0" u="none" strike="noStrike" dirty="0">
                          <a:solidFill>
                            <a:srgbClr val="000000"/>
                          </a:solidFill>
                          <a:latin typeface="ＭＳ Ｐゴシック" pitchFamily="50" charset="-128"/>
                          <a:ea typeface="ＭＳ Ｐゴシック" pitchFamily="50" charset="-128"/>
                        </a:rPr>
                        <a:t>)</a:t>
                      </a:r>
                    </a:p>
                    <a:p>
                      <a:pPr algn="l" fontAlgn="ctr">
                        <a:lnSpc>
                          <a:spcPct val="150000"/>
                        </a:lnSpc>
                        <a:spcAft>
                          <a:spcPts val="0"/>
                        </a:spcAft>
                      </a:pPr>
                      <a:r>
                        <a:rPr lang="en-US" sz="1050" b="0" i="0" u="none" strike="noStrike" dirty="0">
                          <a:solidFill>
                            <a:srgbClr val="000000"/>
                          </a:solidFill>
                          <a:latin typeface="ＭＳ Ｐゴシック" pitchFamily="50" charset="-128"/>
                          <a:ea typeface="ＭＳ Ｐゴシック" pitchFamily="50" charset="-128"/>
                        </a:rPr>
                        <a:t>      NIPRO:(     　　　　　　　　　　　</a:t>
                      </a:r>
                      <a:r>
                        <a:rPr lang="ja-JP" altLang="en-US" sz="1050" b="0" i="0" u="none" strike="noStrike" dirty="0">
                          <a:solidFill>
                            <a:srgbClr val="000000"/>
                          </a:solidFill>
                          <a:latin typeface="ＭＳ Ｐゴシック" pitchFamily="50" charset="-128"/>
                          <a:ea typeface="+mn-ea"/>
                        </a:rPr>
                        <a:t>　　　　　　　　　</a:t>
                      </a:r>
                      <a:r>
                        <a:rPr lang="en-US" sz="1050" b="0" i="0" u="none" strike="noStrike" dirty="0">
                          <a:solidFill>
                            <a:srgbClr val="000000"/>
                          </a:solidFill>
                          <a:latin typeface="ＭＳ Ｐゴシック" pitchFamily="50" charset="-128"/>
                          <a:ea typeface="ＭＳ Ｐゴシック" pitchFamily="50" charset="-128"/>
                        </a:rPr>
                        <a:t>　　  </a:t>
                      </a:r>
                      <a:r>
                        <a:rPr lang="ja-JP" altLang="en-US" sz="1050" b="0" i="0" u="none" strike="noStrike" dirty="0">
                          <a:solidFill>
                            <a:srgbClr val="000000"/>
                          </a:solidFill>
                          <a:latin typeface="ＭＳ Ｐゴシック" pitchFamily="50" charset="-128"/>
                          <a:ea typeface="ＭＳ Ｐゴシック" pitchFamily="50" charset="-128"/>
                        </a:rPr>
                        <a:t> </a:t>
                      </a:r>
                      <a:r>
                        <a:rPr lang="en-US" sz="1050" b="0" i="0" u="none" strike="noStrike" dirty="0">
                          <a:solidFill>
                            <a:srgbClr val="000000"/>
                          </a:solidFill>
                          <a:latin typeface="ＭＳ Ｐゴシック" pitchFamily="50" charset="-128"/>
                          <a:ea typeface="ＭＳ Ｐゴシック" pitchFamily="50" charset="-128"/>
                        </a:rPr>
                        <a:t>     </a:t>
                      </a:r>
                      <a:r>
                        <a:rPr lang="ja-JP" altLang="en-US" sz="1050" b="0" i="0" u="none" strike="noStrike" dirty="0">
                          <a:solidFill>
                            <a:srgbClr val="000000"/>
                          </a:solidFill>
                          <a:latin typeface="ＭＳ Ｐゴシック" pitchFamily="50" charset="-128"/>
                          <a:ea typeface="ＭＳ Ｐゴシック" pitchFamily="50" charset="-128"/>
                        </a:rPr>
                        <a:t>　　　</a:t>
                      </a:r>
                      <a:r>
                        <a:rPr lang="en-US" sz="1050" b="0" i="0" u="none" strike="noStrike" dirty="0">
                          <a:solidFill>
                            <a:srgbClr val="000000"/>
                          </a:solidFill>
                          <a:latin typeface="ＭＳ Ｐゴシック" pitchFamily="50" charset="-128"/>
                          <a:ea typeface="ＭＳ Ｐゴシック" pitchFamily="50" charset="-128"/>
                        </a:rPr>
                        <a:t>   </a:t>
                      </a:r>
                      <a:r>
                        <a:rPr lang="ja-JP" altLang="en-US" sz="1050" b="0" i="0" u="none" strike="noStrike" dirty="0">
                          <a:solidFill>
                            <a:srgbClr val="000000"/>
                          </a:solidFill>
                          <a:latin typeface="ＭＳ Ｐゴシック" pitchFamily="50" charset="-128"/>
                          <a:ea typeface="ＭＳ Ｐゴシック" pitchFamily="50" charset="-128"/>
                        </a:rPr>
                        <a:t>　　　　　　</a:t>
                      </a:r>
                      <a:r>
                        <a:rPr lang="en-US" sz="1050" b="0" i="0" u="none" strike="noStrike" dirty="0">
                          <a:solidFill>
                            <a:srgbClr val="000000"/>
                          </a:solidFill>
                          <a:latin typeface="ＭＳ Ｐゴシック" pitchFamily="50" charset="-128"/>
                          <a:ea typeface="ＭＳ Ｐゴシック" pitchFamily="50" charset="-128"/>
                        </a:rPr>
                        <a:t>         )</a:t>
                      </a:r>
                    </a:p>
                    <a:p>
                      <a:pPr algn="l" fontAlgn="ctr">
                        <a:lnSpc>
                          <a:spcPct val="150000"/>
                        </a:lnSpc>
                        <a:spcAft>
                          <a:spcPts val="0"/>
                        </a:spcAft>
                      </a:pPr>
                      <a:r>
                        <a:rPr lang="ja-JP" altLang="en-US" sz="1050" b="0" i="0" u="none" strike="noStrike" dirty="0">
                          <a:solidFill>
                            <a:srgbClr val="000000"/>
                          </a:solidFill>
                          <a:latin typeface="ＭＳ Ｐゴシック" pitchFamily="50" charset="-128"/>
                          <a:ea typeface="ＭＳ Ｐゴシック" pitchFamily="50" charset="-128"/>
                        </a:rPr>
                        <a:t>      東レ</a:t>
                      </a:r>
                      <a:r>
                        <a:rPr lang="en-US" altLang="ja-JP" sz="1050" b="0" i="0" u="none" strike="noStrike" dirty="0">
                          <a:solidFill>
                            <a:srgbClr val="000000"/>
                          </a:solidFill>
                          <a:latin typeface="ＭＳ Ｐゴシック" pitchFamily="50" charset="-128"/>
                          <a:ea typeface="ＭＳ Ｐゴシック" pitchFamily="50" charset="-128"/>
                        </a:rPr>
                        <a:t>:(       </a:t>
                      </a:r>
                      <a:r>
                        <a:rPr lang="ja-JP" altLang="en-US" sz="1050" b="0" i="0" u="none" strike="noStrike" dirty="0">
                          <a:solidFill>
                            <a:srgbClr val="000000"/>
                          </a:solidFill>
                          <a:latin typeface="ＭＳ Ｐゴシック" pitchFamily="50" charset="-128"/>
                          <a:ea typeface="ＭＳ Ｐゴシック" pitchFamily="50" charset="-128"/>
                        </a:rPr>
                        <a:t>　　　　　　　　　　　　　　　</a:t>
                      </a:r>
                      <a:r>
                        <a:rPr lang="ja-JP" altLang="en-US" sz="1050" b="0" i="0" u="none" strike="noStrike" dirty="0">
                          <a:solidFill>
                            <a:srgbClr val="000000"/>
                          </a:solidFill>
                          <a:latin typeface="ＭＳ Ｐゴシック" pitchFamily="50" charset="-128"/>
                          <a:ea typeface="+mn-ea"/>
                        </a:rPr>
                        <a:t>　　　　　　　　　　　　                           </a:t>
                      </a:r>
                      <a:r>
                        <a:rPr lang="ja-JP" altLang="en-US" sz="1050" b="0" i="0" u="none" strike="noStrike" dirty="0">
                          <a:solidFill>
                            <a:srgbClr val="000000"/>
                          </a:solidFill>
                          <a:latin typeface="ＭＳ Ｐゴシック" pitchFamily="50" charset="-128"/>
                          <a:ea typeface="ＭＳ Ｐゴシック" pitchFamily="50" charset="-128"/>
                        </a:rPr>
                        <a:t>　 </a:t>
                      </a:r>
                      <a:r>
                        <a:rPr lang="en-US" altLang="ja-JP" sz="1050" b="0" i="0" u="none" strike="noStrike" dirty="0">
                          <a:solidFill>
                            <a:srgbClr val="000000"/>
                          </a:solidFill>
                          <a:latin typeface="ＭＳ Ｐゴシック" pitchFamily="50" charset="-128"/>
                          <a:ea typeface="ＭＳ Ｐゴシック" pitchFamily="50" charset="-128"/>
                        </a:rPr>
                        <a:t>)</a:t>
                      </a:r>
                    </a:p>
                    <a:p>
                      <a:pPr algn="l" fontAlgn="ctr">
                        <a:lnSpc>
                          <a:spcPct val="150000"/>
                        </a:lnSpc>
                        <a:spcAft>
                          <a:spcPts val="0"/>
                        </a:spcAft>
                      </a:pPr>
                      <a:r>
                        <a:rPr lang="en-US" sz="1050" b="0" i="0" u="none" strike="noStrike" dirty="0">
                          <a:solidFill>
                            <a:srgbClr val="000000"/>
                          </a:solidFill>
                          <a:latin typeface="ＭＳ Ｐゴシック" pitchFamily="50" charset="-128"/>
                          <a:ea typeface="ＭＳ Ｐゴシック" pitchFamily="50" charset="-128"/>
                        </a:rPr>
                        <a:t>      JMS:(       　　　　　　　　　　　　　　　   </a:t>
                      </a:r>
                      <a:r>
                        <a:rPr lang="ja-JP" altLang="en-US" sz="1050" b="0" i="0" u="none" strike="noStrike" dirty="0">
                          <a:solidFill>
                            <a:srgbClr val="000000"/>
                          </a:solidFill>
                          <a:latin typeface="ＭＳ Ｐゴシック" pitchFamily="50" charset="-128"/>
                          <a:ea typeface="ＭＳ Ｐゴシック" pitchFamily="50" charset="-128"/>
                        </a:rPr>
                        <a:t>　</a:t>
                      </a:r>
                      <a:r>
                        <a:rPr lang="ja-JP" altLang="en-US" sz="1050" b="0" i="0" u="none" strike="noStrike" dirty="0">
                          <a:solidFill>
                            <a:srgbClr val="000000"/>
                          </a:solidFill>
                          <a:latin typeface="ＭＳ Ｐゴシック" pitchFamily="50" charset="-128"/>
                          <a:ea typeface="+mn-ea"/>
                        </a:rPr>
                        <a:t>　　　　　　　　　　　 </a:t>
                      </a:r>
                      <a:r>
                        <a:rPr lang="ja-JP" altLang="en-US" sz="1050" b="0" i="0" u="none" strike="noStrike" dirty="0">
                          <a:solidFill>
                            <a:srgbClr val="000000"/>
                          </a:solidFill>
                          <a:latin typeface="ＭＳ Ｐゴシック" pitchFamily="50" charset="-128"/>
                          <a:ea typeface="ＭＳ Ｐゴシック" pitchFamily="50" charset="-128"/>
                        </a:rPr>
                        <a:t>　　　　　　　</a:t>
                      </a:r>
                      <a:r>
                        <a:rPr lang="en-US" sz="1050" b="0" i="0" u="none" strike="noStrike" dirty="0">
                          <a:solidFill>
                            <a:srgbClr val="000000"/>
                          </a:solidFill>
                          <a:latin typeface="ＭＳ Ｐゴシック" pitchFamily="50" charset="-128"/>
                          <a:ea typeface="ＭＳ Ｐゴシック" pitchFamily="50" charset="-128"/>
                        </a:rPr>
                        <a:t>          )</a:t>
                      </a:r>
                    </a:p>
                    <a:p>
                      <a:pPr marL="271463" marR="0" indent="-271463" algn="l" defTabSz="1040953" rtl="0" eaLnBrk="1" fontAlgn="ctr" latinLnBrk="0" hangingPunct="1">
                        <a:lnSpc>
                          <a:spcPct val="150000"/>
                        </a:lnSpc>
                        <a:spcBef>
                          <a:spcPts val="0"/>
                        </a:spcBef>
                        <a:spcAft>
                          <a:spcPts val="0"/>
                        </a:spcAft>
                        <a:buClrTx/>
                        <a:buSzTx/>
                        <a:buFontTx/>
                        <a:buNone/>
                        <a:tabLst/>
                        <a:defRPr/>
                      </a:pPr>
                      <a:r>
                        <a:rPr lang="ja-JP" altLang="en-US" sz="1050" b="0" i="0" u="none" strike="noStrike" dirty="0">
                          <a:solidFill>
                            <a:srgbClr val="000000"/>
                          </a:solidFill>
                          <a:latin typeface="HGS明朝E"/>
                        </a:rPr>
                        <a:t>⑥</a:t>
                      </a:r>
                      <a:r>
                        <a:rPr lang="en-US" altLang="ja-JP" sz="1050" b="0" i="0" u="none" strike="noStrike" dirty="0">
                          <a:solidFill>
                            <a:srgbClr val="000000"/>
                          </a:solidFill>
                          <a:latin typeface="HGS明朝E"/>
                        </a:rPr>
                        <a:t>1</a:t>
                      </a:r>
                      <a:r>
                        <a:rPr lang="ja-JP" altLang="en-US" sz="1050" b="0" i="0" u="none" strike="noStrike" dirty="0">
                          <a:solidFill>
                            <a:srgbClr val="000000"/>
                          </a:solidFill>
                          <a:latin typeface="HGS明朝E"/>
                        </a:rPr>
                        <a:t>クールは１医療機関で占有を原則としますが、重症度の患者さんを優先とする結果複数施設の相席もあります。</a:t>
                      </a:r>
                    </a:p>
                    <a:p>
                      <a:pPr marL="0" marR="0" indent="0" algn="l" defTabSz="1040953" rtl="0" eaLnBrk="1" fontAlgn="ctr" latinLnBrk="0" hangingPunct="1">
                        <a:lnSpc>
                          <a:spcPct val="150000"/>
                        </a:lnSpc>
                        <a:spcBef>
                          <a:spcPts val="0"/>
                        </a:spcBef>
                        <a:spcAft>
                          <a:spcPts val="0"/>
                        </a:spcAft>
                        <a:buClrTx/>
                        <a:buSzTx/>
                        <a:buFontTx/>
                        <a:buNone/>
                        <a:tabLst/>
                        <a:defRPr/>
                      </a:pPr>
                      <a:r>
                        <a:rPr lang="ja-JP" altLang="en-US" sz="1050" b="0" i="0" u="none" strike="noStrike" dirty="0">
                          <a:solidFill>
                            <a:srgbClr val="000000"/>
                          </a:solidFill>
                          <a:latin typeface="HGS明朝E"/>
                        </a:rPr>
                        <a:t>⑦翌日の患者リスト作成もお願いします。</a:t>
                      </a:r>
                    </a:p>
                    <a:p>
                      <a:pPr algn="l" fontAlgn="ctr"/>
                      <a:endParaRPr lang="en-US" altLang="ja-JP" sz="1200" b="0" i="0" u="none" strike="noStrike" dirty="0">
                        <a:solidFill>
                          <a:srgbClr val="000000"/>
                        </a:solidFill>
                        <a:latin typeface="HGS明朝E"/>
                      </a:endParaRPr>
                    </a:p>
                    <a:p>
                      <a:pPr algn="l" fontAlgn="ctr"/>
                      <a:r>
                        <a:rPr lang="ja-JP" altLang="en-US" sz="1050" b="0" i="0" u="none" strike="noStrike" dirty="0">
                          <a:solidFill>
                            <a:srgbClr val="000000"/>
                          </a:solidFill>
                          <a:latin typeface="HGS明朝E"/>
                        </a:rPr>
                        <a:t> ＜必要物品＞ </a:t>
                      </a:r>
                      <a:endParaRPr lang="en-US" altLang="ja-JP" sz="1050" b="0" i="0" u="none" strike="noStrike" dirty="0">
                        <a:solidFill>
                          <a:srgbClr val="000000"/>
                        </a:solidFill>
                        <a:latin typeface="HGS明朝E"/>
                      </a:endParaRPr>
                    </a:p>
                    <a:p>
                      <a:pPr algn="l" fontAlgn="ctr"/>
                      <a:r>
                        <a:rPr lang="ja-JP" altLang="en-US" sz="1050" b="0" i="0" u="none" strike="noStrike" dirty="0">
                          <a:solidFill>
                            <a:srgbClr val="000000"/>
                          </a:solidFill>
                          <a:latin typeface="HGS明朝E"/>
                        </a:rPr>
                        <a:t>例）</a:t>
                      </a:r>
                      <a:r>
                        <a:rPr lang="ja-JP" altLang="en-US" sz="1050" b="1" i="0" u="none" strike="noStrike" dirty="0">
                          <a:solidFill>
                            <a:srgbClr val="000000"/>
                          </a:solidFill>
                          <a:latin typeface="HGS明朝E"/>
                        </a:rPr>
                        <a:t>患者さん</a:t>
                      </a:r>
                      <a:r>
                        <a:rPr lang="ja-JP" altLang="en-US" sz="1050" b="0" i="0" u="none" strike="noStrike" dirty="0">
                          <a:solidFill>
                            <a:srgbClr val="000000"/>
                          </a:solidFill>
                          <a:latin typeface="HGS明朝E"/>
                        </a:rPr>
                        <a:t>：バスタオル</a:t>
                      </a:r>
                      <a:r>
                        <a:rPr lang="en-US" altLang="ja-JP" sz="1050" b="0" i="0" u="none" strike="noStrike" dirty="0">
                          <a:solidFill>
                            <a:srgbClr val="000000"/>
                          </a:solidFill>
                          <a:latin typeface="HGS明朝E"/>
                        </a:rPr>
                        <a:t>1</a:t>
                      </a:r>
                      <a:r>
                        <a:rPr lang="ja-JP" altLang="en-US" sz="1050" b="0" i="0" u="none" strike="noStrike" dirty="0">
                          <a:solidFill>
                            <a:srgbClr val="000000"/>
                          </a:solidFill>
                          <a:latin typeface="HGS明朝E"/>
                        </a:rPr>
                        <a:t>枚（シーツとして代用）　止血バンド</a:t>
                      </a:r>
                      <a:r>
                        <a:rPr lang="en-US" altLang="ja-JP" sz="1050" b="0" i="0" u="none" strike="noStrike" dirty="0">
                          <a:solidFill>
                            <a:srgbClr val="000000"/>
                          </a:solidFill>
                          <a:latin typeface="HGS明朝E"/>
                        </a:rPr>
                        <a:t>/</a:t>
                      </a:r>
                      <a:r>
                        <a:rPr lang="ja-JP" altLang="en-US" sz="1050" b="0" i="0" u="none" strike="noStrike" dirty="0">
                          <a:solidFill>
                            <a:srgbClr val="000000"/>
                          </a:solidFill>
                          <a:latin typeface="HGS明朝E"/>
                        </a:rPr>
                        <a:t>保険証　</a:t>
                      </a:r>
                      <a:r>
                        <a:rPr lang="ja-JP" altLang="en-US" sz="1050" b="1" i="0" u="none" strike="noStrike" dirty="0">
                          <a:solidFill>
                            <a:srgbClr val="000000"/>
                          </a:solidFill>
                          <a:latin typeface="HGS明朝E"/>
                        </a:rPr>
                        <a:t>施設側</a:t>
                      </a:r>
                      <a:r>
                        <a:rPr lang="ja-JP" altLang="en-US" sz="1050" b="0" i="0" u="none" strike="noStrike" dirty="0">
                          <a:solidFill>
                            <a:srgbClr val="000000"/>
                          </a:solidFill>
                          <a:latin typeface="HGS明朝E"/>
                        </a:rPr>
                        <a:t>：直近２，３回前の透析記録</a:t>
                      </a:r>
                      <a:r>
                        <a:rPr lang="ja-JP" altLang="en-US" sz="1400" b="0" i="0" u="none" strike="noStrike" dirty="0">
                          <a:solidFill>
                            <a:srgbClr val="000000"/>
                          </a:solidFill>
                          <a:latin typeface="HGS明朝E"/>
                        </a:rPr>
                        <a:t>　　　</a:t>
                      </a:r>
                    </a:p>
                    <a:p>
                      <a:pPr algn="l" fontAlgn="ctr"/>
                      <a:endParaRPr lang="ja-JP" altLang="en-US" sz="1400" b="0" i="0" u="none" strike="noStrike" dirty="0">
                        <a:solidFill>
                          <a:srgbClr val="000000"/>
                        </a:solidFill>
                        <a:latin typeface="HGS明朝E"/>
                      </a:endParaRPr>
                    </a:p>
                  </a:txBody>
                  <a:tcPr marL="3289" marR="3289" marT="3289"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3" name="正方形/長方形 12">
            <a:extLst>
              <a:ext uri="{FF2B5EF4-FFF2-40B4-BE49-F238E27FC236}">
                <a16:creationId xmlns:a16="http://schemas.microsoft.com/office/drawing/2014/main" id="{102100F9-CE04-4E6D-8944-FE01FD189339}"/>
              </a:ext>
            </a:extLst>
          </p:cNvPr>
          <p:cNvSpPr/>
          <p:nvPr/>
        </p:nvSpPr>
        <p:spPr>
          <a:xfrm>
            <a:off x="9067" y="1079972"/>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sp>
        <p:nvSpPr>
          <p:cNvPr id="2" name="正方形/長方形 1">
            <a:extLst>
              <a:ext uri="{FF2B5EF4-FFF2-40B4-BE49-F238E27FC236}">
                <a16:creationId xmlns:a16="http://schemas.microsoft.com/office/drawing/2014/main" id="{ADE135BA-3356-40CB-B7D5-CD27D6D7EDEE}"/>
              </a:ext>
            </a:extLst>
          </p:cNvPr>
          <p:cNvSpPr/>
          <p:nvPr/>
        </p:nvSpPr>
        <p:spPr>
          <a:xfrm>
            <a:off x="684287" y="4892340"/>
            <a:ext cx="6139654" cy="5256584"/>
          </a:xfrm>
          <a:prstGeom prst="rect">
            <a:avLst/>
          </a:prstGeom>
          <a:no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C9EFFBC6-7C21-401E-ADC5-A083702A7491}"/>
              </a:ext>
            </a:extLst>
          </p:cNvPr>
          <p:cNvPicPr>
            <a:picLocks noChangeAspect="1"/>
          </p:cNvPicPr>
          <p:nvPr/>
        </p:nvPicPr>
        <p:blipFill>
          <a:blip r:embed="rId3" cstate="print">
            <a:alphaModFix amt="10000"/>
          </a:blip>
          <a:stretch>
            <a:fillRect/>
          </a:stretch>
        </p:blipFill>
        <p:spPr>
          <a:xfrm>
            <a:off x="6258075" y="215876"/>
            <a:ext cx="981148" cy="101216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25553" y="1216274"/>
            <a:ext cx="6748334" cy="340764"/>
          </a:xfrm>
          <a:prstGeom prst="rect">
            <a:avLst/>
          </a:prstGeom>
          <a:noFill/>
        </p:spPr>
        <p:txBody>
          <a:bodyPr wrap="square" lIns="104095" tIns="52048" rIns="104095" bIns="52048" rtlCol="0">
            <a:spAutoFit/>
          </a:bodyPr>
          <a:lstStyle/>
          <a:p>
            <a:endParaRPr lang="ja-JP" altLang="en-US" sz="1500" dirty="0"/>
          </a:p>
        </p:txBody>
      </p:sp>
      <p:sp>
        <p:nvSpPr>
          <p:cNvPr id="20" name="正方形/長方形 19"/>
          <p:cNvSpPr/>
          <p:nvPr/>
        </p:nvSpPr>
        <p:spPr>
          <a:xfrm>
            <a:off x="180231" y="215876"/>
            <a:ext cx="2485142" cy="659110"/>
          </a:xfrm>
          <a:prstGeom prst="rect">
            <a:avLst/>
          </a:prstGeom>
        </p:spPr>
        <p:txBody>
          <a:bodyPr wrap="square" lIns="104095" tIns="52048" rIns="104095" bIns="52048">
            <a:spAutoFit/>
          </a:bodyPr>
          <a:lstStyle/>
          <a:p>
            <a:r>
              <a:rPr lang="zh-TW" altLang="en-US" sz="1800" dirty="0">
                <a:solidFill>
                  <a:srgbClr val="000000"/>
                </a:solidFill>
                <a:latin typeface="ＭＳ Ｐゴシック"/>
              </a:rPr>
              <a:t>　　　　　　　　　　　　　　　　　　　　　</a:t>
            </a:r>
            <a:endParaRPr lang="zh-TW" altLang="en-US" sz="1600" dirty="0">
              <a:solidFill>
                <a:srgbClr val="000000"/>
              </a:solidFill>
              <a:latin typeface="ＭＳ Ｐゴシック"/>
            </a:endParaRPr>
          </a:p>
          <a:p>
            <a:endParaRPr lang="ja-JP" altLang="en-US" sz="1800" b="1" dirty="0">
              <a:solidFill>
                <a:srgbClr val="FF0000"/>
              </a:solidFill>
            </a:endParaRPr>
          </a:p>
        </p:txBody>
      </p:sp>
      <p:sp>
        <p:nvSpPr>
          <p:cNvPr id="11" name="テキスト ボックス 10"/>
          <p:cNvSpPr txBox="1"/>
          <p:nvPr/>
        </p:nvSpPr>
        <p:spPr>
          <a:xfrm>
            <a:off x="158785" y="1704573"/>
            <a:ext cx="7273886" cy="1259275"/>
          </a:xfrm>
          <a:prstGeom prst="rect">
            <a:avLst/>
          </a:prstGeom>
          <a:noFill/>
        </p:spPr>
        <p:txBody>
          <a:bodyPr wrap="square" lIns="104095" tIns="52048" rIns="104095" bIns="52048" rtlCol="0">
            <a:spAutoFit/>
          </a:bodyPr>
          <a:lstStyle/>
          <a:p>
            <a:endParaRPr lang="en-US" altLang="ja-JP" sz="1500" dirty="0"/>
          </a:p>
          <a:p>
            <a:endParaRPr lang="en-US" altLang="ja-JP" sz="1500" dirty="0"/>
          </a:p>
          <a:p>
            <a:endParaRPr lang="en-US" altLang="ja-JP" sz="1500" dirty="0"/>
          </a:p>
          <a:p>
            <a:endParaRPr lang="en-US" altLang="ja-JP" sz="1500" dirty="0"/>
          </a:p>
          <a:p>
            <a:endParaRPr lang="ja-JP" altLang="en-US" sz="1500" dirty="0"/>
          </a:p>
        </p:txBody>
      </p:sp>
      <p:sp>
        <p:nvSpPr>
          <p:cNvPr id="8" name="正方形/長方形 7"/>
          <p:cNvSpPr/>
          <p:nvPr/>
        </p:nvSpPr>
        <p:spPr>
          <a:xfrm>
            <a:off x="4072605" y="566620"/>
            <a:ext cx="3177473" cy="523220"/>
          </a:xfrm>
          <a:prstGeom prst="rect">
            <a:avLst/>
          </a:prstGeom>
        </p:spPr>
        <p:txBody>
          <a:bodyPr wrap="none">
            <a:spAutoFit/>
          </a:bodyPr>
          <a:lstStyle/>
          <a:p>
            <a:r>
              <a:rPr lang="ja-JP" altLang="en-US" sz="2800" b="1" dirty="0">
                <a:solidFill>
                  <a:srgbClr val="FF0000"/>
                </a:solidFill>
              </a:rPr>
              <a:t>透析依頼患者リスト</a:t>
            </a:r>
          </a:p>
        </p:txBody>
      </p:sp>
      <p:graphicFrame>
        <p:nvGraphicFramePr>
          <p:cNvPr id="10" name="表 9"/>
          <p:cNvGraphicFramePr>
            <a:graphicFrameLocks noGrp="1"/>
          </p:cNvGraphicFramePr>
          <p:nvPr>
            <p:extLst>
              <p:ext uri="{D42A27DB-BD31-4B8C-83A1-F6EECF244321}">
                <p14:modId xmlns:p14="http://schemas.microsoft.com/office/powerpoint/2010/main" val="55181341"/>
              </p:ext>
            </p:extLst>
          </p:nvPr>
        </p:nvGraphicFramePr>
        <p:xfrm>
          <a:off x="612279" y="1446630"/>
          <a:ext cx="6423430" cy="8922374"/>
        </p:xfrm>
        <a:graphic>
          <a:graphicData uri="http://schemas.openxmlformats.org/drawingml/2006/table">
            <a:tbl>
              <a:tblPr/>
              <a:tblGrid>
                <a:gridCol w="359704">
                  <a:extLst>
                    <a:ext uri="{9D8B030D-6E8A-4147-A177-3AD203B41FA5}">
                      <a16:colId xmlns:a16="http://schemas.microsoft.com/office/drawing/2014/main" val="20000"/>
                    </a:ext>
                  </a:extLst>
                </a:gridCol>
                <a:gridCol w="1973502">
                  <a:extLst>
                    <a:ext uri="{9D8B030D-6E8A-4147-A177-3AD203B41FA5}">
                      <a16:colId xmlns:a16="http://schemas.microsoft.com/office/drawing/2014/main" val="20001"/>
                    </a:ext>
                  </a:extLst>
                </a:gridCol>
                <a:gridCol w="826344">
                  <a:extLst>
                    <a:ext uri="{9D8B030D-6E8A-4147-A177-3AD203B41FA5}">
                      <a16:colId xmlns:a16="http://schemas.microsoft.com/office/drawing/2014/main" val="20002"/>
                    </a:ext>
                  </a:extLst>
                </a:gridCol>
                <a:gridCol w="952724">
                  <a:extLst>
                    <a:ext uri="{9D8B030D-6E8A-4147-A177-3AD203B41FA5}">
                      <a16:colId xmlns:a16="http://schemas.microsoft.com/office/drawing/2014/main" val="20003"/>
                    </a:ext>
                  </a:extLst>
                </a:gridCol>
                <a:gridCol w="1164115">
                  <a:extLst>
                    <a:ext uri="{9D8B030D-6E8A-4147-A177-3AD203B41FA5}">
                      <a16:colId xmlns:a16="http://schemas.microsoft.com/office/drawing/2014/main" val="20004"/>
                    </a:ext>
                  </a:extLst>
                </a:gridCol>
                <a:gridCol w="1147041">
                  <a:extLst>
                    <a:ext uri="{9D8B030D-6E8A-4147-A177-3AD203B41FA5}">
                      <a16:colId xmlns:a16="http://schemas.microsoft.com/office/drawing/2014/main" val="20005"/>
                    </a:ext>
                  </a:extLst>
                </a:gridCol>
              </a:tblGrid>
              <a:tr h="2000511">
                <a:tc gridSpan="6">
                  <a:txBody>
                    <a:bodyPr/>
                    <a:lstStyle/>
                    <a:p>
                      <a:pPr algn="ctr" fontAlgn="ctr">
                        <a:lnSpc>
                          <a:spcPct val="150000"/>
                        </a:lnSpc>
                      </a:pPr>
                      <a:r>
                        <a:rPr lang="ja-JP" altLang="en-US" sz="2000" b="1" i="0" u="none" strike="noStrike" dirty="0">
                          <a:solidFill>
                            <a:srgbClr val="000000"/>
                          </a:solidFill>
                          <a:latin typeface="ＭＳ Ｐゴシック"/>
                        </a:rPr>
                        <a:t>透析依頼患者リスト</a:t>
                      </a:r>
                    </a:p>
                    <a:p>
                      <a:pPr algn="l" fontAlgn="ctr">
                        <a:lnSpc>
                          <a:spcPct val="150000"/>
                        </a:lnSpc>
                      </a:pPr>
                      <a:r>
                        <a:rPr lang="ja-JP" altLang="en-US" sz="1800" b="1" i="0" u="none" strike="noStrike" dirty="0">
                          <a:solidFill>
                            <a:srgbClr val="000000"/>
                          </a:solidFill>
                          <a:latin typeface="ＭＳ Ｐゴシック"/>
                        </a:rPr>
                        <a:t>施　設　名（</a:t>
                      </a:r>
                      <a:r>
                        <a:rPr lang="ja-JP" altLang="en-US" sz="1800" b="0" i="0" u="none" strike="noStrike" dirty="0">
                          <a:solidFill>
                            <a:srgbClr val="000000"/>
                          </a:solidFill>
                          <a:latin typeface="ＭＳ Ｐゴシック"/>
                        </a:rPr>
                        <a:t>　　　　　　　　　　　　　    　　　　　　　　　　　　　　　　　</a:t>
                      </a:r>
                      <a:r>
                        <a:rPr lang="en-US" altLang="ja-JP" sz="1800" b="0" i="0" u="none" strike="noStrike" dirty="0">
                          <a:solidFill>
                            <a:srgbClr val="000000"/>
                          </a:solidFill>
                          <a:latin typeface="ＭＳ Ｐゴシック"/>
                        </a:rPr>
                        <a:t>)</a:t>
                      </a:r>
                      <a:r>
                        <a:rPr lang="ja-JP" altLang="en-US" sz="1800" b="0" i="0" u="none" strike="noStrike" dirty="0">
                          <a:solidFill>
                            <a:srgbClr val="000000"/>
                          </a:solidFill>
                          <a:latin typeface="ＭＳ Ｐゴシック"/>
                        </a:rPr>
                        <a:t>　   </a:t>
                      </a:r>
                      <a:endParaRPr lang="en-US" altLang="ja-JP" sz="1800" b="0" i="0" u="none" strike="noStrike" dirty="0">
                        <a:solidFill>
                          <a:srgbClr val="000000"/>
                        </a:solidFill>
                        <a:latin typeface="ＭＳ Ｐゴシック"/>
                      </a:endParaRPr>
                    </a:p>
                    <a:p>
                      <a:pPr algn="l" fontAlgn="ctr">
                        <a:lnSpc>
                          <a:spcPct val="150000"/>
                        </a:lnSpc>
                      </a:pPr>
                      <a:r>
                        <a:rPr lang="ja-JP" altLang="en-US" sz="1800" b="0" i="0" u="none" strike="noStrike" dirty="0">
                          <a:solidFill>
                            <a:srgbClr val="000000"/>
                          </a:solidFill>
                          <a:latin typeface="ＭＳ Ｐゴシック"/>
                        </a:rPr>
                        <a:t> </a:t>
                      </a:r>
                      <a:r>
                        <a:rPr lang="en-US" sz="1800" b="1" i="0" u="none" strike="noStrike" dirty="0">
                          <a:solidFill>
                            <a:srgbClr val="000000"/>
                          </a:solidFill>
                          <a:latin typeface="ＭＳ Ｐゴシック"/>
                        </a:rPr>
                        <a:t>Tel:　</a:t>
                      </a:r>
                      <a:r>
                        <a:rPr lang="en-US" sz="1800" b="0" i="0" u="none" strike="noStrike" dirty="0">
                          <a:solidFill>
                            <a:srgbClr val="000000"/>
                          </a:solidFill>
                          <a:latin typeface="ＭＳ Ｐゴシック"/>
                        </a:rPr>
                        <a:t>　　　　　　                            </a:t>
                      </a:r>
                      <a:r>
                        <a:rPr lang="en-US" sz="1800" b="1" i="0" u="none" strike="noStrike" dirty="0">
                          <a:solidFill>
                            <a:srgbClr val="000000"/>
                          </a:solidFill>
                          <a:latin typeface="ＭＳ Ｐゴシック"/>
                        </a:rPr>
                        <a:t>  FAX:</a:t>
                      </a:r>
                    </a:p>
                    <a:p>
                      <a:pPr algn="l" fontAlgn="ctr">
                        <a:lnSpc>
                          <a:spcPct val="150000"/>
                        </a:lnSpc>
                      </a:pPr>
                      <a:endParaRPr lang="en-US" sz="1800" b="0" i="0" u="none" strike="noStrike" dirty="0">
                        <a:solidFill>
                          <a:srgbClr val="000000"/>
                        </a:solidFill>
                        <a:latin typeface="ＭＳ Ｐゴシック"/>
                      </a:endParaRPr>
                    </a:p>
                    <a:p>
                      <a:pPr algn="l" fontAlgn="ctr">
                        <a:lnSpc>
                          <a:spcPct val="100000"/>
                        </a:lnSpc>
                      </a:pPr>
                      <a:r>
                        <a:rPr lang="ja-JP" altLang="en-US" sz="1300" b="0" i="0" u="none" strike="noStrike" dirty="0">
                          <a:solidFill>
                            <a:srgbClr val="000000"/>
                          </a:solidFill>
                          <a:latin typeface="ＭＳ Ｐゴシック"/>
                        </a:rPr>
                        <a:t>★優先度の高い患者の順にリストを作成し</a:t>
                      </a:r>
                      <a:r>
                        <a:rPr lang="en-US" altLang="ja-JP" sz="1300" b="0" i="0" u="none" strike="noStrike" dirty="0">
                          <a:solidFill>
                            <a:srgbClr val="000000"/>
                          </a:solidFill>
                          <a:latin typeface="ＭＳ Ｐゴシック"/>
                        </a:rPr>
                        <a:t>FAX</a:t>
                      </a:r>
                      <a:r>
                        <a:rPr lang="ja-JP" altLang="en-US" sz="1300" b="0" i="0" u="none" strike="noStrike" dirty="0">
                          <a:solidFill>
                            <a:srgbClr val="000000"/>
                          </a:solidFill>
                          <a:latin typeface="ＭＳ Ｐゴシック"/>
                        </a:rPr>
                        <a:t>で送ってください。</a:t>
                      </a:r>
                    </a:p>
                  </a:txBody>
                  <a:tcPr marL="3147" marR="3147" marT="314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03375">
                <a:tc gridSpan="6">
                  <a:txBody>
                    <a:bodyPr/>
                    <a:lstStyle/>
                    <a:p>
                      <a:pPr algn="l" fontAlgn="ctr"/>
                      <a:endParaRPr lang="ja-JP" altLang="en-US" sz="500" b="0" i="0" u="none" strike="noStrike" dirty="0">
                        <a:solidFill>
                          <a:srgbClr val="000000"/>
                        </a:solidFill>
                        <a:latin typeface="ＭＳ Ｐゴシック"/>
                      </a:endParaRPr>
                    </a:p>
                  </a:txBody>
                  <a:tcPr marL="3147" marR="3147" marT="3147"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388402">
                <a:tc>
                  <a:txBody>
                    <a:bodyPr/>
                    <a:lstStyle/>
                    <a:p>
                      <a:pPr algn="ctr" fontAlgn="ctr"/>
                      <a:r>
                        <a:rPr lang="ja-JP" altLang="en-US" sz="160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latin typeface="ＭＳ Ｐゴシック"/>
                        </a:rPr>
                        <a:t>氏    名</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latin typeface="ＭＳ Ｐゴシック"/>
                        </a:rPr>
                        <a:t>  性 別</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latin typeface="ＭＳ Ｐゴシック"/>
                        </a:rPr>
                        <a:t>年 齢</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latin typeface="ＭＳ Ｐゴシック"/>
                        </a:rPr>
                        <a:t>最終透析日</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latin typeface="ＭＳ Ｐゴシック"/>
                        </a:rPr>
                        <a:t>通院・入院</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4056">
                <a:tc>
                  <a:txBody>
                    <a:bodyPr/>
                    <a:lstStyle/>
                    <a:p>
                      <a:pPr algn="ctr" fontAlgn="ctr"/>
                      <a:r>
                        <a:rPr lang="en-US" altLang="ja-JP" sz="1050" b="0" i="0" u="none" strike="noStrike" dirty="0">
                          <a:solidFill>
                            <a:srgbClr val="000000"/>
                          </a:solidFill>
                          <a:latin typeface="ＭＳ Ｐゴシック"/>
                        </a:rPr>
                        <a:t>1</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altLang="ja-JP" sz="1050" kern="1200" dirty="0">
                          <a:solidFill>
                            <a:schemeClr val="tx1"/>
                          </a:solidFill>
                          <a:effectLst/>
                          <a:latin typeface="+mn-lt"/>
                          <a:ea typeface="+mn-ea"/>
                          <a:cs typeface="+mn-cs"/>
                        </a:rPr>
                        <a:t>男 ・ 女</a:t>
                      </a:r>
                      <a:endParaRPr lang="ja-JP" altLang="en-US" sz="1050" b="0" i="0" u="none" strike="noStrike" dirty="0">
                        <a:solidFill>
                          <a:srgbClr val="000000"/>
                        </a:solidFill>
                        <a:latin typeface="ＭＳ Ｐゴシック"/>
                      </a:endParaRP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通院・入院</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8402">
                <a:tc>
                  <a:txBody>
                    <a:bodyPr/>
                    <a:lstStyle/>
                    <a:p>
                      <a:pPr algn="ctr" fontAlgn="ctr"/>
                      <a:r>
                        <a:rPr lang="en-US" altLang="ja-JP" sz="1050" b="0" i="0" u="none" strike="noStrike" dirty="0">
                          <a:solidFill>
                            <a:srgbClr val="000000"/>
                          </a:solidFill>
                          <a:latin typeface="ＭＳ Ｐゴシック"/>
                        </a:rPr>
                        <a:t>2</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altLang="ja-JP" sz="1050" kern="1200" dirty="0">
                          <a:solidFill>
                            <a:schemeClr val="tx1"/>
                          </a:solidFill>
                          <a:effectLst/>
                          <a:latin typeface="+mn-lt"/>
                          <a:ea typeface="+mn-ea"/>
                          <a:cs typeface="+mn-cs"/>
                        </a:rPr>
                        <a:t>男 ・ 女</a:t>
                      </a: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通院・入院</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8402">
                <a:tc>
                  <a:txBody>
                    <a:bodyPr/>
                    <a:lstStyle/>
                    <a:p>
                      <a:pPr algn="ctr" fontAlgn="ctr"/>
                      <a:r>
                        <a:rPr lang="en-US" altLang="ja-JP" sz="1050" b="0" i="0" u="none" strike="noStrike" dirty="0">
                          <a:solidFill>
                            <a:srgbClr val="000000"/>
                          </a:solidFill>
                          <a:latin typeface="ＭＳ Ｐゴシック"/>
                        </a:rPr>
                        <a:t>3</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40953" rtl="0" eaLnBrk="1" fontAlgn="ctr" latinLnBrk="0" hangingPunct="1">
                        <a:lnSpc>
                          <a:spcPct val="100000"/>
                        </a:lnSpc>
                        <a:spcBef>
                          <a:spcPts val="0"/>
                        </a:spcBef>
                        <a:spcAft>
                          <a:spcPts val="0"/>
                        </a:spcAft>
                        <a:buClrTx/>
                        <a:buSzTx/>
                        <a:buFontTx/>
                        <a:buNone/>
                        <a:tabLst/>
                        <a:defRPr/>
                      </a:pPr>
                      <a:r>
                        <a:rPr kumimoji="1" lang="ja-JP" altLang="ja-JP" sz="1050" kern="1200" dirty="0">
                          <a:solidFill>
                            <a:schemeClr val="tx1"/>
                          </a:solidFill>
                          <a:effectLst/>
                          <a:latin typeface="+mn-lt"/>
                          <a:ea typeface="+mn-ea"/>
                          <a:cs typeface="+mn-cs"/>
                        </a:rPr>
                        <a:t>男 ・ 女</a:t>
                      </a:r>
                      <a:endParaRPr lang="ja-JP" altLang="en-US" sz="1050" b="0" i="0" u="none" strike="noStrike" dirty="0">
                        <a:solidFill>
                          <a:srgbClr val="000000"/>
                        </a:solidFill>
                        <a:latin typeface="ＭＳ Ｐゴシック"/>
                      </a:endParaRP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通院・入院</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88402">
                <a:tc>
                  <a:txBody>
                    <a:bodyPr/>
                    <a:lstStyle/>
                    <a:p>
                      <a:pPr algn="ctr" fontAlgn="ctr"/>
                      <a:r>
                        <a:rPr lang="en-US" altLang="ja-JP" sz="1050" b="0" i="0" u="none" strike="noStrike" dirty="0">
                          <a:solidFill>
                            <a:srgbClr val="000000"/>
                          </a:solidFill>
                          <a:latin typeface="ＭＳ Ｐゴシック"/>
                        </a:rPr>
                        <a:t>4</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40953" rtl="0" eaLnBrk="1" fontAlgn="ctr" latinLnBrk="0" hangingPunct="1">
                        <a:lnSpc>
                          <a:spcPct val="100000"/>
                        </a:lnSpc>
                        <a:spcBef>
                          <a:spcPts val="0"/>
                        </a:spcBef>
                        <a:spcAft>
                          <a:spcPts val="0"/>
                        </a:spcAft>
                        <a:buClrTx/>
                        <a:buSzTx/>
                        <a:buFontTx/>
                        <a:buNone/>
                        <a:tabLst/>
                        <a:defRPr/>
                      </a:pPr>
                      <a:r>
                        <a:rPr kumimoji="1" lang="ja-JP" altLang="ja-JP" sz="1050" kern="1200" dirty="0">
                          <a:solidFill>
                            <a:schemeClr val="tx1"/>
                          </a:solidFill>
                          <a:effectLst/>
                          <a:latin typeface="+mn-lt"/>
                          <a:ea typeface="+mn-ea"/>
                          <a:cs typeface="+mn-cs"/>
                        </a:rPr>
                        <a:t>男 ・ 女</a:t>
                      </a:r>
                      <a:endParaRPr lang="ja-JP" altLang="en-US" sz="1050" b="0" i="0" u="none" strike="noStrike" dirty="0">
                        <a:solidFill>
                          <a:srgbClr val="000000"/>
                        </a:solidFill>
                        <a:latin typeface="ＭＳ Ｐゴシック"/>
                      </a:endParaRP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通院・入院</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88402">
                <a:tc>
                  <a:txBody>
                    <a:bodyPr/>
                    <a:lstStyle/>
                    <a:p>
                      <a:pPr algn="ctr" fontAlgn="ctr"/>
                      <a:r>
                        <a:rPr lang="en-US" altLang="ja-JP" sz="1050" b="0" i="0" u="none" strike="noStrike" dirty="0">
                          <a:solidFill>
                            <a:srgbClr val="000000"/>
                          </a:solidFill>
                          <a:latin typeface="ＭＳ Ｐゴシック"/>
                        </a:rPr>
                        <a:t>5</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40953" rtl="0" eaLnBrk="1" fontAlgn="ctr" latinLnBrk="0" hangingPunct="1">
                        <a:lnSpc>
                          <a:spcPct val="100000"/>
                        </a:lnSpc>
                        <a:spcBef>
                          <a:spcPts val="0"/>
                        </a:spcBef>
                        <a:spcAft>
                          <a:spcPts val="0"/>
                        </a:spcAft>
                        <a:buClrTx/>
                        <a:buSzTx/>
                        <a:buFontTx/>
                        <a:buNone/>
                        <a:tabLst/>
                        <a:defRPr/>
                      </a:pPr>
                      <a:r>
                        <a:rPr kumimoji="1" lang="ja-JP" altLang="ja-JP" sz="1050" kern="1200" dirty="0">
                          <a:solidFill>
                            <a:schemeClr val="tx1"/>
                          </a:solidFill>
                          <a:effectLst/>
                          <a:latin typeface="+mn-lt"/>
                          <a:ea typeface="+mn-ea"/>
                          <a:cs typeface="+mn-cs"/>
                        </a:rPr>
                        <a:t>男 ・ 女</a:t>
                      </a: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通院・入院</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88402">
                <a:tc>
                  <a:txBody>
                    <a:bodyPr/>
                    <a:lstStyle/>
                    <a:p>
                      <a:pPr algn="ctr" fontAlgn="ctr"/>
                      <a:r>
                        <a:rPr lang="en-US" altLang="ja-JP" sz="1050" b="0" i="0" u="none" strike="noStrike" dirty="0">
                          <a:solidFill>
                            <a:srgbClr val="000000"/>
                          </a:solidFill>
                          <a:latin typeface="ＭＳ Ｐゴシック"/>
                        </a:rPr>
                        <a:t>6</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40953" rtl="0" eaLnBrk="1" fontAlgn="ctr" latinLnBrk="0" hangingPunct="1">
                        <a:lnSpc>
                          <a:spcPct val="100000"/>
                        </a:lnSpc>
                        <a:spcBef>
                          <a:spcPts val="0"/>
                        </a:spcBef>
                        <a:spcAft>
                          <a:spcPts val="0"/>
                        </a:spcAft>
                        <a:buClrTx/>
                        <a:buSzTx/>
                        <a:buFontTx/>
                        <a:buNone/>
                        <a:tabLst/>
                        <a:defRPr/>
                      </a:pPr>
                      <a:r>
                        <a:rPr kumimoji="1" lang="ja-JP" altLang="ja-JP" sz="1050" kern="1200" dirty="0">
                          <a:solidFill>
                            <a:schemeClr val="tx1"/>
                          </a:solidFill>
                          <a:effectLst/>
                          <a:latin typeface="+mn-lt"/>
                          <a:ea typeface="+mn-ea"/>
                          <a:cs typeface="+mn-cs"/>
                        </a:rPr>
                        <a:t>男 ・ 女</a:t>
                      </a: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通院・入院</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88402">
                <a:tc>
                  <a:txBody>
                    <a:bodyPr/>
                    <a:lstStyle/>
                    <a:p>
                      <a:pPr algn="ctr" fontAlgn="ctr"/>
                      <a:r>
                        <a:rPr lang="en-US" altLang="ja-JP" sz="1050" b="0" i="0" u="none" strike="noStrike" dirty="0">
                          <a:solidFill>
                            <a:srgbClr val="000000"/>
                          </a:solidFill>
                          <a:latin typeface="ＭＳ Ｐゴシック"/>
                        </a:rPr>
                        <a:t>7</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40953" rtl="0" eaLnBrk="1" fontAlgn="ctr" latinLnBrk="0" hangingPunct="1">
                        <a:lnSpc>
                          <a:spcPct val="100000"/>
                        </a:lnSpc>
                        <a:spcBef>
                          <a:spcPts val="0"/>
                        </a:spcBef>
                        <a:spcAft>
                          <a:spcPts val="0"/>
                        </a:spcAft>
                        <a:buClrTx/>
                        <a:buSzTx/>
                        <a:buFontTx/>
                        <a:buNone/>
                        <a:tabLst/>
                        <a:defRPr/>
                      </a:pPr>
                      <a:r>
                        <a:rPr kumimoji="1" lang="ja-JP" altLang="ja-JP" sz="1050" kern="1200" dirty="0">
                          <a:solidFill>
                            <a:schemeClr val="tx1"/>
                          </a:solidFill>
                          <a:effectLst/>
                          <a:latin typeface="+mn-lt"/>
                          <a:ea typeface="+mn-ea"/>
                          <a:cs typeface="+mn-cs"/>
                        </a:rPr>
                        <a:t>男 ・ 女</a:t>
                      </a: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通院・入院</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8402">
                <a:tc>
                  <a:txBody>
                    <a:bodyPr/>
                    <a:lstStyle/>
                    <a:p>
                      <a:pPr algn="ctr" fontAlgn="ctr"/>
                      <a:r>
                        <a:rPr lang="en-US" altLang="ja-JP" sz="1050" b="0" i="0" u="none" strike="noStrike" dirty="0">
                          <a:solidFill>
                            <a:srgbClr val="000000"/>
                          </a:solidFill>
                          <a:latin typeface="ＭＳ Ｐゴシック"/>
                        </a:rPr>
                        <a:t>8</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40953" rtl="0" eaLnBrk="1" fontAlgn="ctr" latinLnBrk="0" hangingPunct="1">
                        <a:lnSpc>
                          <a:spcPct val="100000"/>
                        </a:lnSpc>
                        <a:spcBef>
                          <a:spcPts val="0"/>
                        </a:spcBef>
                        <a:spcAft>
                          <a:spcPts val="0"/>
                        </a:spcAft>
                        <a:buClrTx/>
                        <a:buSzTx/>
                        <a:buFontTx/>
                        <a:buNone/>
                        <a:tabLst/>
                        <a:defRPr/>
                      </a:pPr>
                      <a:r>
                        <a:rPr kumimoji="1" lang="ja-JP" altLang="ja-JP" sz="1050" kern="1200" dirty="0">
                          <a:solidFill>
                            <a:schemeClr val="tx1"/>
                          </a:solidFill>
                          <a:effectLst/>
                          <a:latin typeface="+mn-lt"/>
                          <a:ea typeface="+mn-ea"/>
                          <a:cs typeface="+mn-cs"/>
                        </a:rPr>
                        <a:t>男 ・ 女</a:t>
                      </a:r>
                      <a:endParaRPr lang="ja-JP" altLang="en-US" sz="1050" b="0" i="0" u="none" strike="noStrike" dirty="0">
                        <a:solidFill>
                          <a:srgbClr val="000000"/>
                        </a:solidFill>
                        <a:latin typeface="ＭＳ Ｐゴシック"/>
                      </a:endParaRP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通院・入院</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88402">
                <a:tc>
                  <a:txBody>
                    <a:bodyPr/>
                    <a:lstStyle/>
                    <a:p>
                      <a:pPr algn="ctr" fontAlgn="ctr"/>
                      <a:r>
                        <a:rPr lang="en-US" altLang="ja-JP" sz="1050" b="0" i="0" u="none" strike="noStrike" dirty="0">
                          <a:solidFill>
                            <a:srgbClr val="000000"/>
                          </a:solidFill>
                          <a:latin typeface="ＭＳ Ｐゴシック"/>
                        </a:rPr>
                        <a:t>9</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40953" rtl="0" eaLnBrk="1" fontAlgn="ctr" latinLnBrk="0" hangingPunct="1">
                        <a:lnSpc>
                          <a:spcPct val="100000"/>
                        </a:lnSpc>
                        <a:spcBef>
                          <a:spcPts val="0"/>
                        </a:spcBef>
                        <a:spcAft>
                          <a:spcPts val="0"/>
                        </a:spcAft>
                        <a:buClrTx/>
                        <a:buSzTx/>
                        <a:buFontTx/>
                        <a:buNone/>
                        <a:tabLst/>
                        <a:defRPr/>
                      </a:pPr>
                      <a:r>
                        <a:rPr kumimoji="1" lang="ja-JP" altLang="ja-JP" sz="1050" kern="1200" dirty="0">
                          <a:solidFill>
                            <a:schemeClr val="tx1"/>
                          </a:solidFill>
                          <a:effectLst/>
                          <a:latin typeface="+mn-lt"/>
                          <a:ea typeface="+mn-ea"/>
                          <a:cs typeface="+mn-cs"/>
                        </a:rPr>
                        <a:t>男 ・ 女</a:t>
                      </a:r>
                      <a:endParaRPr lang="ja-JP" altLang="en-US" sz="1050" b="0" i="0" u="none" strike="noStrike" dirty="0">
                        <a:solidFill>
                          <a:srgbClr val="000000"/>
                        </a:solidFill>
                        <a:latin typeface="ＭＳ Ｐゴシック"/>
                      </a:endParaRP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通院・入院</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88402">
                <a:tc>
                  <a:txBody>
                    <a:bodyPr/>
                    <a:lstStyle/>
                    <a:p>
                      <a:pPr algn="ctr" fontAlgn="ctr"/>
                      <a:r>
                        <a:rPr lang="en-US" altLang="ja-JP" sz="1050" b="0" i="0" u="none" strike="noStrike" dirty="0">
                          <a:solidFill>
                            <a:srgbClr val="000000"/>
                          </a:solidFill>
                          <a:latin typeface="ＭＳ Ｐゴシック"/>
                        </a:rPr>
                        <a:t>10</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40953" rtl="0" eaLnBrk="1" fontAlgn="ctr" latinLnBrk="0" hangingPunct="1">
                        <a:lnSpc>
                          <a:spcPct val="100000"/>
                        </a:lnSpc>
                        <a:spcBef>
                          <a:spcPts val="0"/>
                        </a:spcBef>
                        <a:spcAft>
                          <a:spcPts val="0"/>
                        </a:spcAft>
                        <a:buClrTx/>
                        <a:buSzTx/>
                        <a:buFontTx/>
                        <a:buNone/>
                        <a:tabLst/>
                        <a:defRPr/>
                      </a:pPr>
                      <a:r>
                        <a:rPr kumimoji="1" lang="ja-JP" altLang="ja-JP" sz="1050" kern="1200" dirty="0">
                          <a:solidFill>
                            <a:schemeClr val="tx1"/>
                          </a:solidFill>
                          <a:effectLst/>
                          <a:latin typeface="+mn-lt"/>
                          <a:ea typeface="+mn-ea"/>
                          <a:cs typeface="+mn-cs"/>
                        </a:rPr>
                        <a:t>男 ・ 女</a:t>
                      </a: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通院・入院</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88402">
                <a:tc>
                  <a:txBody>
                    <a:bodyPr/>
                    <a:lstStyle/>
                    <a:p>
                      <a:pPr algn="ctr" fontAlgn="ctr"/>
                      <a:r>
                        <a:rPr lang="en-US" altLang="ja-JP" sz="1050" b="0" i="0" u="none" strike="noStrike" dirty="0">
                          <a:solidFill>
                            <a:srgbClr val="000000"/>
                          </a:solidFill>
                          <a:latin typeface="ＭＳ Ｐゴシック"/>
                        </a:rPr>
                        <a:t>11</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40953" rtl="0" eaLnBrk="1" fontAlgn="ctr" latinLnBrk="0" hangingPunct="1">
                        <a:lnSpc>
                          <a:spcPct val="100000"/>
                        </a:lnSpc>
                        <a:spcBef>
                          <a:spcPts val="0"/>
                        </a:spcBef>
                        <a:spcAft>
                          <a:spcPts val="0"/>
                        </a:spcAft>
                        <a:buClrTx/>
                        <a:buSzTx/>
                        <a:buFontTx/>
                        <a:buNone/>
                        <a:tabLst/>
                        <a:defRPr/>
                      </a:pPr>
                      <a:r>
                        <a:rPr kumimoji="1" lang="ja-JP" altLang="ja-JP" sz="1050" kern="1200" dirty="0">
                          <a:solidFill>
                            <a:schemeClr val="tx1"/>
                          </a:solidFill>
                          <a:effectLst/>
                          <a:latin typeface="+mn-lt"/>
                          <a:ea typeface="+mn-ea"/>
                          <a:cs typeface="+mn-cs"/>
                        </a:rPr>
                        <a:t>男 ・ 女</a:t>
                      </a:r>
                      <a:endParaRPr lang="ja-JP" altLang="en-US" sz="1050" b="0" i="0" u="none" strike="noStrike" dirty="0">
                        <a:solidFill>
                          <a:srgbClr val="000000"/>
                        </a:solidFill>
                        <a:latin typeface="ＭＳ Ｐゴシック"/>
                      </a:endParaRP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通院・入院</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88402">
                <a:tc>
                  <a:txBody>
                    <a:bodyPr/>
                    <a:lstStyle/>
                    <a:p>
                      <a:pPr algn="ctr" fontAlgn="ctr"/>
                      <a:r>
                        <a:rPr lang="en-US" altLang="ja-JP" sz="1050" b="0" i="0" u="none" strike="noStrike" dirty="0">
                          <a:solidFill>
                            <a:srgbClr val="000000"/>
                          </a:solidFill>
                          <a:latin typeface="ＭＳ Ｐゴシック"/>
                        </a:rPr>
                        <a:t>12</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40953" rtl="0" eaLnBrk="1" fontAlgn="ctr" latinLnBrk="0" hangingPunct="1">
                        <a:lnSpc>
                          <a:spcPct val="100000"/>
                        </a:lnSpc>
                        <a:spcBef>
                          <a:spcPts val="0"/>
                        </a:spcBef>
                        <a:spcAft>
                          <a:spcPts val="0"/>
                        </a:spcAft>
                        <a:buClrTx/>
                        <a:buSzTx/>
                        <a:buFontTx/>
                        <a:buNone/>
                        <a:tabLst/>
                        <a:defRPr/>
                      </a:pPr>
                      <a:r>
                        <a:rPr kumimoji="1" lang="ja-JP" altLang="ja-JP" sz="1050" kern="1200" dirty="0">
                          <a:solidFill>
                            <a:schemeClr val="tx1"/>
                          </a:solidFill>
                          <a:effectLst/>
                          <a:latin typeface="+mn-lt"/>
                          <a:ea typeface="+mn-ea"/>
                          <a:cs typeface="+mn-cs"/>
                        </a:rPr>
                        <a:t>男 ・ 女</a:t>
                      </a:r>
                      <a:endParaRPr lang="ja-JP" altLang="en-US" sz="1050" b="0" i="0" u="none" strike="noStrike" dirty="0">
                        <a:solidFill>
                          <a:srgbClr val="000000"/>
                        </a:solidFill>
                        <a:latin typeface="ＭＳ Ｐゴシック"/>
                      </a:endParaRP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通院・入院</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88402">
                <a:tc>
                  <a:txBody>
                    <a:bodyPr/>
                    <a:lstStyle/>
                    <a:p>
                      <a:pPr algn="ctr" fontAlgn="ctr"/>
                      <a:r>
                        <a:rPr lang="en-US" altLang="ja-JP" sz="1050" b="0" i="0" u="none" strike="noStrike" dirty="0">
                          <a:solidFill>
                            <a:srgbClr val="000000"/>
                          </a:solidFill>
                          <a:latin typeface="ＭＳ Ｐゴシック"/>
                        </a:rPr>
                        <a:t>13</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40953" rtl="0" eaLnBrk="1" fontAlgn="ctr" latinLnBrk="0" hangingPunct="1">
                        <a:lnSpc>
                          <a:spcPct val="100000"/>
                        </a:lnSpc>
                        <a:spcBef>
                          <a:spcPts val="0"/>
                        </a:spcBef>
                        <a:spcAft>
                          <a:spcPts val="0"/>
                        </a:spcAft>
                        <a:buClrTx/>
                        <a:buSzTx/>
                        <a:buFontTx/>
                        <a:buNone/>
                        <a:tabLst/>
                        <a:defRPr/>
                      </a:pPr>
                      <a:r>
                        <a:rPr kumimoji="1" lang="ja-JP" altLang="ja-JP" sz="1050" kern="1200" dirty="0">
                          <a:solidFill>
                            <a:schemeClr val="tx1"/>
                          </a:solidFill>
                          <a:effectLst/>
                          <a:latin typeface="+mn-lt"/>
                          <a:ea typeface="+mn-ea"/>
                          <a:cs typeface="+mn-cs"/>
                        </a:rPr>
                        <a:t>男 ・ 女</a:t>
                      </a:r>
                      <a:endParaRPr lang="ja-JP" altLang="en-US" sz="1050" b="0" i="0" u="none" strike="noStrike" dirty="0">
                        <a:solidFill>
                          <a:srgbClr val="000000"/>
                        </a:solidFill>
                        <a:latin typeface="ＭＳ Ｐゴシック"/>
                      </a:endParaRP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通院・入院</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388402">
                <a:tc>
                  <a:txBody>
                    <a:bodyPr/>
                    <a:lstStyle/>
                    <a:p>
                      <a:pPr algn="ctr" fontAlgn="ctr"/>
                      <a:r>
                        <a:rPr lang="en-US" altLang="ja-JP" sz="1050" b="0" i="0" u="none" strike="noStrike" dirty="0">
                          <a:solidFill>
                            <a:srgbClr val="000000"/>
                          </a:solidFill>
                          <a:latin typeface="ＭＳ Ｐゴシック"/>
                        </a:rPr>
                        <a:t>14</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40953" rtl="0" eaLnBrk="1" fontAlgn="ctr" latinLnBrk="0" hangingPunct="1">
                        <a:lnSpc>
                          <a:spcPct val="100000"/>
                        </a:lnSpc>
                        <a:spcBef>
                          <a:spcPts val="0"/>
                        </a:spcBef>
                        <a:spcAft>
                          <a:spcPts val="0"/>
                        </a:spcAft>
                        <a:buClrTx/>
                        <a:buSzTx/>
                        <a:buFontTx/>
                        <a:buNone/>
                        <a:tabLst/>
                        <a:defRPr/>
                      </a:pPr>
                      <a:r>
                        <a:rPr kumimoji="1" lang="ja-JP" altLang="ja-JP" sz="1050" kern="1200" dirty="0">
                          <a:solidFill>
                            <a:schemeClr val="tx1"/>
                          </a:solidFill>
                          <a:effectLst/>
                          <a:latin typeface="+mn-lt"/>
                          <a:ea typeface="+mn-ea"/>
                          <a:cs typeface="+mn-cs"/>
                        </a:rPr>
                        <a:t>男 ・ 女</a:t>
                      </a:r>
                      <a:endParaRPr lang="ja-JP" altLang="en-US" sz="1050" b="0" i="0" u="none" strike="noStrike" dirty="0">
                        <a:solidFill>
                          <a:srgbClr val="000000"/>
                        </a:solidFill>
                        <a:latin typeface="ＭＳ Ｐゴシック"/>
                      </a:endParaRP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通院・入院</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388402">
                <a:tc>
                  <a:txBody>
                    <a:bodyPr/>
                    <a:lstStyle/>
                    <a:p>
                      <a:pPr algn="ctr" fontAlgn="ctr"/>
                      <a:r>
                        <a:rPr lang="en-US" altLang="ja-JP" sz="1050" b="0" i="0" u="none" strike="noStrike" dirty="0">
                          <a:solidFill>
                            <a:srgbClr val="000000"/>
                          </a:solidFill>
                          <a:latin typeface="ＭＳ Ｐゴシック"/>
                        </a:rPr>
                        <a:t>15</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040953" rtl="0" eaLnBrk="1" fontAlgn="ctr" latinLnBrk="0" hangingPunct="1">
                        <a:lnSpc>
                          <a:spcPct val="100000"/>
                        </a:lnSpc>
                        <a:spcBef>
                          <a:spcPts val="0"/>
                        </a:spcBef>
                        <a:spcAft>
                          <a:spcPts val="0"/>
                        </a:spcAft>
                        <a:buClrTx/>
                        <a:buSzTx/>
                        <a:buFontTx/>
                        <a:buNone/>
                        <a:tabLst/>
                        <a:defRPr/>
                      </a:pPr>
                      <a:r>
                        <a:rPr kumimoji="1" lang="ja-JP" altLang="ja-JP" sz="1050" kern="1200" dirty="0">
                          <a:solidFill>
                            <a:schemeClr val="tx1"/>
                          </a:solidFill>
                          <a:effectLst/>
                          <a:latin typeface="+mn-lt"/>
                          <a:ea typeface="+mn-ea"/>
                          <a:cs typeface="+mn-cs"/>
                        </a:rPr>
                        <a:t>男 ・ 女</a:t>
                      </a:r>
                      <a:endParaRPr lang="ja-JP" altLang="en-US" sz="1050" b="0" i="0" u="none" strike="noStrike" dirty="0">
                        <a:solidFill>
                          <a:srgbClr val="000000"/>
                        </a:solidFill>
                        <a:latin typeface="ＭＳ Ｐゴシック"/>
                      </a:endParaRP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ＭＳ Ｐゴシック"/>
                        </a:rPr>
                        <a:t>　</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latin typeface="ＭＳ Ｐゴシック"/>
                        </a:rPr>
                        <a:t>通院・入院</a:t>
                      </a:r>
                    </a:p>
                  </a:txBody>
                  <a:tcPr marL="3147" marR="3147" marT="3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388402">
                <a:tc gridSpan="6">
                  <a:txBody>
                    <a:bodyPr/>
                    <a:lstStyle/>
                    <a:p>
                      <a:pPr algn="ctr" fontAlgn="ctr"/>
                      <a:r>
                        <a:rPr lang="ja-JP" altLang="en-US" sz="500" b="0" i="0" u="none" strike="noStrike" dirty="0">
                          <a:solidFill>
                            <a:srgbClr val="000000"/>
                          </a:solidFill>
                          <a:latin typeface="ＭＳ Ｐゴシック"/>
                        </a:rPr>
                        <a:t>　</a:t>
                      </a:r>
                    </a:p>
                  </a:txBody>
                  <a:tcPr marL="3147" marR="3147" marT="3147"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20"/>
                  </a:ext>
                </a:extLst>
              </a:tr>
            </a:tbl>
          </a:graphicData>
        </a:graphic>
      </p:graphicFrame>
      <p:sp>
        <p:nvSpPr>
          <p:cNvPr id="12" name="正方形/長方形 11">
            <a:extLst>
              <a:ext uri="{FF2B5EF4-FFF2-40B4-BE49-F238E27FC236}">
                <a16:creationId xmlns:a16="http://schemas.microsoft.com/office/drawing/2014/main" id="{A039AC15-9342-4B3F-BB96-FF84C1728F3F}"/>
              </a:ext>
            </a:extLst>
          </p:cNvPr>
          <p:cNvSpPr/>
          <p:nvPr/>
        </p:nvSpPr>
        <p:spPr>
          <a:xfrm>
            <a:off x="9067" y="1070962"/>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13" name="図 12">
            <a:extLst>
              <a:ext uri="{FF2B5EF4-FFF2-40B4-BE49-F238E27FC236}">
                <a16:creationId xmlns:a16="http://schemas.microsoft.com/office/drawing/2014/main" id="{C9EFFBC6-7C21-401E-ADC5-A083702A7491}"/>
              </a:ext>
            </a:extLst>
          </p:cNvPr>
          <p:cNvPicPr>
            <a:picLocks noChangeAspect="1"/>
          </p:cNvPicPr>
          <p:nvPr/>
        </p:nvPicPr>
        <p:blipFill>
          <a:blip r:embed="rId3" cstate="print">
            <a:alphaModFix amt="10000"/>
          </a:blip>
          <a:stretch>
            <a:fillRect/>
          </a:stretch>
        </p:blipFill>
        <p:spPr>
          <a:xfrm>
            <a:off x="6258075" y="215876"/>
            <a:ext cx="981148" cy="101216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80231" y="215876"/>
            <a:ext cx="2485142" cy="659110"/>
          </a:xfrm>
          <a:prstGeom prst="rect">
            <a:avLst/>
          </a:prstGeom>
        </p:spPr>
        <p:txBody>
          <a:bodyPr wrap="square" lIns="104095" tIns="52048" rIns="104095" bIns="52048">
            <a:spAutoFit/>
          </a:bodyPr>
          <a:lstStyle/>
          <a:p>
            <a:r>
              <a:rPr lang="zh-TW" altLang="en-US" sz="1800" dirty="0">
                <a:solidFill>
                  <a:srgbClr val="000000"/>
                </a:solidFill>
                <a:latin typeface="ＭＳ Ｐゴシック"/>
              </a:rPr>
              <a:t>　　　　　　　　　　　　　　　　　　　　　</a:t>
            </a:r>
            <a:endParaRPr lang="zh-TW" altLang="en-US" sz="1600" dirty="0">
              <a:solidFill>
                <a:srgbClr val="000000"/>
              </a:solidFill>
              <a:latin typeface="ＭＳ Ｐゴシック"/>
            </a:endParaRPr>
          </a:p>
          <a:p>
            <a:endParaRPr lang="ja-JP" altLang="en-US" sz="1800" b="1" dirty="0">
              <a:solidFill>
                <a:srgbClr val="FF0000"/>
              </a:solidFill>
            </a:endParaRPr>
          </a:p>
        </p:txBody>
      </p:sp>
      <p:sp>
        <p:nvSpPr>
          <p:cNvPr id="11" name="テキスト ボックス 10"/>
          <p:cNvSpPr txBox="1"/>
          <p:nvPr/>
        </p:nvSpPr>
        <p:spPr>
          <a:xfrm>
            <a:off x="158785" y="1992605"/>
            <a:ext cx="7273886" cy="1259275"/>
          </a:xfrm>
          <a:prstGeom prst="rect">
            <a:avLst/>
          </a:prstGeom>
          <a:noFill/>
        </p:spPr>
        <p:txBody>
          <a:bodyPr wrap="square" lIns="104095" tIns="52048" rIns="104095" bIns="52048" rtlCol="0">
            <a:spAutoFit/>
          </a:bodyPr>
          <a:lstStyle/>
          <a:p>
            <a:endParaRPr lang="en-US" altLang="ja-JP" sz="1500" dirty="0"/>
          </a:p>
          <a:p>
            <a:endParaRPr lang="en-US" altLang="ja-JP" sz="1500" dirty="0"/>
          </a:p>
          <a:p>
            <a:endParaRPr lang="en-US" altLang="ja-JP" sz="1500" dirty="0"/>
          </a:p>
          <a:p>
            <a:endParaRPr lang="en-US" altLang="ja-JP" sz="1500" dirty="0"/>
          </a:p>
          <a:p>
            <a:endParaRPr lang="ja-JP" altLang="en-US" sz="1500" dirty="0"/>
          </a:p>
        </p:txBody>
      </p:sp>
      <p:sp>
        <p:nvSpPr>
          <p:cNvPr id="8" name="正方形/長方形 7"/>
          <p:cNvSpPr/>
          <p:nvPr/>
        </p:nvSpPr>
        <p:spPr>
          <a:xfrm>
            <a:off x="3515674" y="548620"/>
            <a:ext cx="3793026" cy="523220"/>
          </a:xfrm>
          <a:prstGeom prst="rect">
            <a:avLst/>
          </a:prstGeom>
        </p:spPr>
        <p:txBody>
          <a:bodyPr wrap="none">
            <a:spAutoFit/>
          </a:bodyPr>
          <a:lstStyle/>
          <a:p>
            <a:r>
              <a:rPr lang="ja-JP" altLang="en-US" sz="2800" b="1" dirty="0">
                <a:solidFill>
                  <a:srgbClr val="FF0000"/>
                </a:solidFill>
              </a:rPr>
              <a:t>透析依頼患者情報（例）</a:t>
            </a:r>
          </a:p>
        </p:txBody>
      </p:sp>
      <p:graphicFrame>
        <p:nvGraphicFramePr>
          <p:cNvPr id="9" name="表 8"/>
          <p:cNvGraphicFramePr>
            <a:graphicFrameLocks noGrp="1"/>
          </p:cNvGraphicFramePr>
          <p:nvPr>
            <p:extLst>
              <p:ext uri="{D42A27DB-BD31-4B8C-83A1-F6EECF244321}">
                <p14:modId xmlns:p14="http://schemas.microsoft.com/office/powerpoint/2010/main" val="1355588030"/>
              </p:ext>
            </p:extLst>
          </p:nvPr>
        </p:nvGraphicFramePr>
        <p:xfrm>
          <a:off x="540270" y="1728046"/>
          <a:ext cx="6480722" cy="5544614"/>
        </p:xfrm>
        <a:graphic>
          <a:graphicData uri="http://schemas.openxmlformats.org/drawingml/2006/table">
            <a:tbl>
              <a:tblPr/>
              <a:tblGrid>
                <a:gridCol w="209509">
                  <a:extLst>
                    <a:ext uri="{9D8B030D-6E8A-4147-A177-3AD203B41FA5}">
                      <a16:colId xmlns:a16="http://schemas.microsoft.com/office/drawing/2014/main" val="20000"/>
                    </a:ext>
                  </a:extLst>
                </a:gridCol>
                <a:gridCol w="567322">
                  <a:extLst>
                    <a:ext uri="{9D8B030D-6E8A-4147-A177-3AD203B41FA5}">
                      <a16:colId xmlns:a16="http://schemas.microsoft.com/office/drawing/2014/main" val="20001"/>
                    </a:ext>
                  </a:extLst>
                </a:gridCol>
                <a:gridCol w="647831">
                  <a:extLst>
                    <a:ext uri="{9D8B030D-6E8A-4147-A177-3AD203B41FA5}">
                      <a16:colId xmlns:a16="http://schemas.microsoft.com/office/drawing/2014/main" val="20002"/>
                    </a:ext>
                  </a:extLst>
                </a:gridCol>
                <a:gridCol w="341200">
                  <a:extLst>
                    <a:ext uri="{9D8B030D-6E8A-4147-A177-3AD203B41FA5}">
                      <a16:colId xmlns:a16="http://schemas.microsoft.com/office/drawing/2014/main" val="20003"/>
                    </a:ext>
                  </a:extLst>
                </a:gridCol>
                <a:gridCol w="903880">
                  <a:extLst>
                    <a:ext uri="{9D8B030D-6E8A-4147-A177-3AD203B41FA5}">
                      <a16:colId xmlns:a16="http://schemas.microsoft.com/office/drawing/2014/main" val="20004"/>
                    </a:ext>
                  </a:extLst>
                </a:gridCol>
                <a:gridCol w="736273">
                  <a:extLst>
                    <a:ext uri="{9D8B030D-6E8A-4147-A177-3AD203B41FA5}">
                      <a16:colId xmlns:a16="http://schemas.microsoft.com/office/drawing/2014/main" val="20005"/>
                    </a:ext>
                  </a:extLst>
                </a:gridCol>
                <a:gridCol w="676842">
                  <a:extLst>
                    <a:ext uri="{9D8B030D-6E8A-4147-A177-3AD203B41FA5}">
                      <a16:colId xmlns:a16="http://schemas.microsoft.com/office/drawing/2014/main" val="20006"/>
                    </a:ext>
                  </a:extLst>
                </a:gridCol>
                <a:gridCol w="518457">
                  <a:extLst>
                    <a:ext uri="{9D8B030D-6E8A-4147-A177-3AD203B41FA5}">
                      <a16:colId xmlns:a16="http://schemas.microsoft.com/office/drawing/2014/main" val="20007"/>
                    </a:ext>
                  </a:extLst>
                </a:gridCol>
                <a:gridCol w="842494">
                  <a:extLst>
                    <a:ext uri="{9D8B030D-6E8A-4147-A177-3AD203B41FA5}">
                      <a16:colId xmlns:a16="http://schemas.microsoft.com/office/drawing/2014/main" val="20008"/>
                    </a:ext>
                  </a:extLst>
                </a:gridCol>
                <a:gridCol w="518457">
                  <a:extLst>
                    <a:ext uri="{9D8B030D-6E8A-4147-A177-3AD203B41FA5}">
                      <a16:colId xmlns:a16="http://schemas.microsoft.com/office/drawing/2014/main" val="20009"/>
                    </a:ext>
                  </a:extLst>
                </a:gridCol>
                <a:gridCol w="518457">
                  <a:extLst>
                    <a:ext uri="{9D8B030D-6E8A-4147-A177-3AD203B41FA5}">
                      <a16:colId xmlns:a16="http://schemas.microsoft.com/office/drawing/2014/main" val="20010"/>
                    </a:ext>
                  </a:extLst>
                </a:gridCol>
              </a:tblGrid>
              <a:tr h="415032">
                <a:tc gridSpan="11">
                  <a:txBody>
                    <a:bodyPr/>
                    <a:lstStyle/>
                    <a:p>
                      <a:pPr algn="l" fontAlgn="ctr"/>
                      <a:r>
                        <a:rPr lang="zh-TW" altLang="en-US" sz="2000" b="0" i="0" u="none" strike="noStrike" dirty="0">
                          <a:solidFill>
                            <a:srgbClr val="000000"/>
                          </a:solidFill>
                          <a:latin typeface="ＭＳ Ｐゴシック" pitchFamily="50" charset="-128"/>
                          <a:ea typeface="ＭＳ Ｐゴシック" pitchFamily="50" charset="-128"/>
                        </a:rPr>
                        <a:t>例）透析依頼患者情報</a:t>
                      </a:r>
                    </a:p>
                  </a:txBody>
                  <a:tcPr marL="4744" marR="4744" marT="474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64230">
                <a:tc gridSpan="11">
                  <a:txBody>
                    <a:bodyPr/>
                    <a:lstStyle/>
                    <a:p>
                      <a:pPr algn="l" fontAlgn="ctr"/>
                      <a:r>
                        <a:rPr lang="zh-TW" altLang="en-US" sz="1800" b="0" i="0" u="none" strike="noStrike" dirty="0">
                          <a:solidFill>
                            <a:srgbClr val="000000"/>
                          </a:solidFill>
                          <a:latin typeface="ＭＳ Ｐゴシック" pitchFamily="50" charset="-128"/>
                          <a:ea typeface="ＭＳ Ｐゴシック" pitchFamily="50" charset="-128"/>
                        </a:rPr>
                        <a:t>　　</a:t>
                      </a:r>
                      <a:r>
                        <a:rPr lang="zh-TW" altLang="en-US" sz="1400" b="0" i="0" u="none" strike="noStrike" dirty="0">
                          <a:solidFill>
                            <a:srgbClr val="000000"/>
                          </a:solidFill>
                          <a:latin typeface="ＭＳ Ｐゴシック" pitchFamily="50" charset="-128"/>
                          <a:ea typeface="ＭＳ Ｐゴシック" pitchFamily="50" charset="-128"/>
                        </a:rPr>
                        <a:t>御施設名（　　　　　　　　　　　　　）　　</a:t>
                      </a:r>
                      <a:r>
                        <a:rPr lang="ja-JP" altLang="en-US" sz="1400" b="0" i="0" u="none" strike="noStrike" dirty="0">
                          <a:solidFill>
                            <a:srgbClr val="000000"/>
                          </a:solidFill>
                          <a:latin typeface="ＭＳ Ｐゴシック" pitchFamily="50" charset="-128"/>
                          <a:ea typeface="ＭＳ Ｐゴシック" pitchFamily="50" charset="-128"/>
                        </a:rPr>
                        <a:t>　　</a:t>
                      </a:r>
                      <a:r>
                        <a:rPr lang="zh-TW" altLang="en-US" sz="1400" b="0" i="0" u="none" strike="noStrike" dirty="0">
                          <a:solidFill>
                            <a:srgbClr val="000000"/>
                          </a:solidFill>
                          <a:latin typeface="ＭＳ Ｐゴシック" pitchFamily="50" charset="-128"/>
                          <a:ea typeface="ＭＳ Ｐゴシック" pitchFamily="50" charset="-128"/>
                        </a:rPr>
                        <a:t>Ｔｅｌｌ：　　　　　　　　</a:t>
                      </a:r>
                      <a:r>
                        <a:rPr lang="ja-JP" altLang="en-US" sz="1400" b="0" i="0" u="none" strike="noStrike" dirty="0">
                          <a:solidFill>
                            <a:srgbClr val="000000"/>
                          </a:solidFill>
                          <a:latin typeface="ＭＳ Ｐゴシック" pitchFamily="50" charset="-128"/>
                          <a:ea typeface="ＭＳ Ｐゴシック" pitchFamily="50" charset="-128"/>
                        </a:rPr>
                        <a:t>　　　　　</a:t>
                      </a:r>
                      <a:r>
                        <a:rPr lang="zh-TW" altLang="en-US" sz="1400" b="0" i="0" u="none" strike="noStrike" dirty="0">
                          <a:solidFill>
                            <a:srgbClr val="000000"/>
                          </a:solidFill>
                          <a:latin typeface="ＭＳ Ｐゴシック" pitchFamily="50" charset="-128"/>
                          <a:ea typeface="ＭＳ Ｐゴシック" pitchFamily="50" charset="-128"/>
                        </a:rPr>
                        <a:t>ＦＡＸ：</a:t>
                      </a:r>
                    </a:p>
                  </a:txBody>
                  <a:tcPr marL="4744" marR="4744" marT="474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415032">
                <a:tc>
                  <a:txBody>
                    <a:bodyPr/>
                    <a:lstStyle/>
                    <a:p>
                      <a:pPr algn="l" fontAlgn="ctr"/>
                      <a:endParaRPr lang="ja-JP" altLang="en-US" sz="1000" b="0" i="0" u="none" strike="noStrike">
                        <a:solidFill>
                          <a:srgbClr val="000000"/>
                        </a:solidFill>
                        <a:latin typeface="ＭＳ Ｐゴシック"/>
                      </a:endParaRPr>
                    </a:p>
                  </a:txBody>
                  <a:tcPr marL="4744" marR="4744" marT="47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latin typeface="ＭＳ Ｐゴシック"/>
                      </a:endParaRPr>
                    </a:p>
                  </a:txBody>
                  <a:tcPr marL="4744" marR="4744" marT="474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300" b="0" i="0" u="none" strike="noStrike">
                        <a:solidFill>
                          <a:srgbClr val="000000"/>
                        </a:solidFill>
                        <a:latin typeface="ＭＳ Ｐゴシック"/>
                      </a:endParaRPr>
                    </a:p>
                  </a:txBody>
                  <a:tcPr marL="4744" marR="4744" marT="4744" marB="0" anchor="ctr">
                    <a:lnL>
                      <a:noFill/>
                    </a:lnL>
                    <a:lnR>
                      <a:noFill/>
                    </a:lnR>
                    <a:lnT>
                      <a:noFill/>
                    </a:lnT>
                    <a:lnB w="6350" cap="flat" cmpd="sng" algn="ctr">
                      <a:solidFill>
                        <a:srgbClr val="000000"/>
                      </a:solidFill>
                      <a:prstDash val="solid"/>
                      <a:round/>
                      <a:headEnd type="none" w="med" len="med"/>
                      <a:tailEnd type="none" w="med" len="med"/>
                    </a:lnB>
                  </a:tcPr>
                </a:tc>
                <a:tc gridSpan="8">
                  <a:txBody>
                    <a:bodyPr/>
                    <a:lstStyle/>
                    <a:p>
                      <a:pPr algn="l" fontAlgn="ctr"/>
                      <a:r>
                        <a:rPr lang="ja-JP" altLang="en-US" sz="1300" b="0" i="0" u="none" strike="noStrike" dirty="0">
                          <a:solidFill>
                            <a:srgbClr val="000000"/>
                          </a:solidFill>
                          <a:latin typeface="ＭＳ Ｐゴシック"/>
                        </a:rPr>
                        <a:t>★優先度の高い患者の順にリストを作成し</a:t>
                      </a:r>
                      <a:r>
                        <a:rPr lang="en-US" altLang="ja-JP" sz="1300" b="0" i="0" u="none" strike="noStrike" dirty="0">
                          <a:solidFill>
                            <a:srgbClr val="000000"/>
                          </a:solidFill>
                          <a:latin typeface="ＭＳ Ｐゴシック"/>
                        </a:rPr>
                        <a:t>FAX</a:t>
                      </a:r>
                      <a:r>
                        <a:rPr lang="ja-JP" altLang="en-US" sz="1300" b="0" i="0" u="none" strike="noStrike" dirty="0">
                          <a:solidFill>
                            <a:srgbClr val="000000"/>
                          </a:solidFill>
                          <a:latin typeface="ＭＳ Ｐゴシック"/>
                        </a:rPr>
                        <a:t>で送って下さい。　　　　　　　　　　　　　　　　　　　　　　　　　　　　　　　　　　　　　　　　　　　　　　　　　　　　　　　　　　　　　　　　　　　　　★緊急対応のため</a:t>
                      </a:r>
                      <a:r>
                        <a:rPr lang="en-US" altLang="ja-JP" sz="1300" b="0" i="0" u="none" strike="noStrike" dirty="0">
                          <a:solidFill>
                            <a:srgbClr val="000000"/>
                          </a:solidFill>
                          <a:latin typeface="ＭＳ Ｐゴシック"/>
                        </a:rPr>
                        <a:t>3</a:t>
                      </a:r>
                      <a:r>
                        <a:rPr lang="ja-JP" altLang="en-US" sz="1300" b="0" i="0" u="none" strike="noStrike" dirty="0">
                          <a:solidFill>
                            <a:srgbClr val="000000"/>
                          </a:solidFill>
                          <a:latin typeface="ＭＳ Ｐゴシック"/>
                        </a:rPr>
                        <a:t>時間透析とします。</a:t>
                      </a:r>
                    </a:p>
                  </a:txBody>
                  <a:tcPr marL="4744" marR="4744" marT="474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415032">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　</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氏名</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年齢</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性別</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ﾀﾞｲｱﾗｲｻﾞー</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抗凝固剤</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a:solidFill>
                            <a:srgbClr val="000000"/>
                          </a:solidFill>
                          <a:latin typeface="ＭＳ Ｐゴシック" pitchFamily="50" charset="-128"/>
                          <a:ea typeface="ＭＳ Ｐゴシック" pitchFamily="50" charset="-128"/>
                        </a:rPr>
                        <a:t>使用量</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ＭＳ Ｐゴシック" pitchFamily="50" charset="-128"/>
                          <a:ea typeface="ＭＳ Ｐゴシック" pitchFamily="50" charset="-128"/>
                        </a:rPr>
                        <a:t>ＤＷ</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a:solidFill>
                            <a:srgbClr val="000000"/>
                          </a:solidFill>
                          <a:latin typeface="ＭＳ Ｐゴシック" pitchFamily="50" charset="-128"/>
                          <a:ea typeface="ＭＳ Ｐゴシック" pitchFamily="50" charset="-128"/>
                        </a:rPr>
                        <a:t>シャント肢</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a:solidFill>
                            <a:srgbClr val="000000"/>
                          </a:solidFill>
                          <a:latin typeface="ＭＳ Ｐゴシック" pitchFamily="50" charset="-128"/>
                          <a:ea typeface="ＭＳ Ｐゴシック" pitchFamily="50" charset="-128"/>
                        </a:rPr>
                        <a:t>禁忌薬</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注意点</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5032">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1</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ＭＳ Ｐゴシック" pitchFamily="50" charset="-128"/>
                          <a:ea typeface="ＭＳ Ｐゴシック" pitchFamily="50" charset="-128"/>
                        </a:rPr>
                        <a:t>H.U</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72</a:t>
                      </a:r>
                      <a:r>
                        <a:rPr lang="ja-JP" altLang="en-US" sz="1050" b="1" i="0" u="none" strike="noStrike" dirty="0">
                          <a:solidFill>
                            <a:srgbClr val="000000"/>
                          </a:solidFill>
                          <a:latin typeface="ＭＳ Ｐゴシック" pitchFamily="50" charset="-128"/>
                          <a:ea typeface="ＭＳ Ｐゴシック" pitchFamily="50" charset="-128"/>
                        </a:rPr>
                        <a:t>歳</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1" i="0" u="none" strike="noStrike" dirty="0">
                          <a:solidFill>
                            <a:srgbClr val="000000"/>
                          </a:solidFill>
                          <a:latin typeface="ＭＳ Ｐゴシック" pitchFamily="50" charset="-128"/>
                          <a:ea typeface="ＭＳ Ｐゴシック" pitchFamily="50" charset="-128"/>
                        </a:rPr>
                        <a:t>男性</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dirty="0">
                          <a:solidFill>
                            <a:srgbClr val="000000"/>
                          </a:solidFill>
                          <a:latin typeface="ＭＳ Ｐゴシック" pitchFamily="50" charset="-128"/>
                          <a:ea typeface="ＭＳ Ｐゴシック" pitchFamily="50" charset="-128"/>
                        </a:rPr>
                        <a:t>PES-11M</a:t>
                      </a:r>
                      <a:r>
                        <a:rPr lang="el-GR" sz="1050" b="1" i="0" u="none" strike="noStrike" dirty="0">
                          <a:solidFill>
                            <a:srgbClr val="000000"/>
                          </a:solidFill>
                          <a:latin typeface="ＭＳ Ｐゴシック" pitchFamily="50" charset="-128"/>
                          <a:ea typeface="ＭＳ Ｐゴシック" pitchFamily="50" charset="-128"/>
                        </a:rPr>
                        <a:t>α</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ナファストン</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a:solidFill>
                            <a:srgbClr val="000000"/>
                          </a:solidFill>
                          <a:latin typeface="ＭＳ Ｐゴシック" pitchFamily="50" charset="-128"/>
                          <a:ea typeface="ＭＳ Ｐゴシック" pitchFamily="50" charset="-128"/>
                        </a:rPr>
                        <a:t>０</a:t>
                      </a:r>
                      <a:r>
                        <a:rPr lang="en-US" altLang="ja-JP" sz="1050" b="1" i="0" u="none" strike="noStrike" dirty="0">
                          <a:solidFill>
                            <a:srgbClr val="000000"/>
                          </a:solidFill>
                          <a:latin typeface="ＭＳ Ｐゴシック" pitchFamily="50" charset="-128"/>
                          <a:ea typeface="ＭＳ Ｐゴシック" pitchFamily="50" charset="-128"/>
                        </a:rPr>
                        <a:t>/30</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ＭＳ Ｐゴシック" pitchFamily="50" charset="-128"/>
                          <a:ea typeface="ＭＳ Ｐゴシック" pitchFamily="50" charset="-128"/>
                        </a:rPr>
                        <a:t>62.7ｋｇ</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a:solidFill>
                            <a:srgbClr val="000000"/>
                          </a:solidFill>
                          <a:latin typeface="ＭＳ Ｐゴシック" pitchFamily="50" charset="-128"/>
                          <a:ea typeface="ＭＳ Ｐゴシック" pitchFamily="50" charset="-128"/>
                        </a:rPr>
                        <a:t>左</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a:solidFill>
                            <a:srgbClr val="000000"/>
                          </a:solidFill>
                          <a:latin typeface="ＭＳ Ｐゴシック" pitchFamily="50" charset="-128"/>
                          <a:ea typeface="ＭＳ Ｐゴシック" pitchFamily="50" charset="-128"/>
                        </a:rPr>
                        <a:t>なし</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1" i="0" u="none" strike="noStrike">
                          <a:solidFill>
                            <a:srgbClr val="000000"/>
                          </a:solidFill>
                          <a:latin typeface="ＭＳ Ｐゴシック" pitchFamily="50" charset="-128"/>
                          <a:ea typeface="ＭＳ Ｐゴシック" pitchFamily="50" charset="-128"/>
                        </a:rPr>
                        <a:t>ｲｿｼﾞﾝ禁</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5032">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2</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ＭＳ Ｐゴシック" pitchFamily="50" charset="-128"/>
                          <a:ea typeface="ＭＳ Ｐゴシック" pitchFamily="50" charset="-128"/>
                        </a:rPr>
                        <a:t>M.K</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81</a:t>
                      </a:r>
                      <a:r>
                        <a:rPr lang="ja-JP" altLang="en-US" sz="1050" b="1" i="0" u="none" strike="noStrike" dirty="0">
                          <a:solidFill>
                            <a:srgbClr val="000000"/>
                          </a:solidFill>
                          <a:latin typeface="ＭＳ Ｐゴシック" pitchFamily="50" charset="-128"/>
                          <a:ea typeface="ＭＳ Ｐゴシック" pitchFamily="50" charset="-128"/>
                        </a:rPr>
                        <a:t>歳</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1" i="0" u="none" strike="noStrike" dirty="0">
                          <a:solidFill>
                            <a:srgbClr val="000000"/>
                          </a:solidFill>
                          <a:latin typeface="ＭＳ Ｐゴシック" pitchFamily="50" charset="-128"/>
                          <a:ea typeface="ＭＳ Ｐゴシック" pitchFamily="50" charset="-128"/>
                        </a:rPr>
                        <a:t>女性</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dirty="0">
                          <a:solidFill>
                            <a:srgbClr val="000000"/>
                          </a:solidFill>
                          <a:latin typeface="ＭＳ Ｐゴシック" pitchFamily="50" charset="-128"/>
                          <a:ea typeface="ＭＳ Ｐゴシック" pitchFamily="50" charset="-128"/>
                        </a:rPr>
                        <a:t>FDY-150GW</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ナファストン</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０</a:t>
                      </a:r>
                      <a:r>
                        <a:rPr lang="en-US" altLang="ja-JP" sz="1050" b="1" i="0" u="none" strike="noStrike" dirty="0">
                          <a:solidFill>
                            <a:srgbClr val="000000"/>
                          </a:solidFill>
                          <a:latin typeface="ＭＳ Ｐゴシック" pitchFamily="50" charset="-128"/>
                          <a:ea typeface="ＭＳ Ｐゴシック" pitchFamily="50" charset="-128"/>
                        </a:rPr>
                        <a:t>/30</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ＭＳ Ｐゴシック" pitchFamily="50" charset="-128"/>
                          <a:ea typeface="ＭＳ Ｐゴシック" pitchFamily="50" charset="-128"/>
                        </a:rPr>
                        <a:t>63.8ｋｇ</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左</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a:solidFill>
                            <a:srgbClr val="000000"/>
                          </a:solidFill>
                          <a:latin typeface="ＭＳ Ｐゴシック" pitchFamily="50" charset="-128"/>
                          <a:ea typeface="ＭＳ Ｐゴシック" pitchFamily="50" charset="-128"/>
                        </a:rPr>
                        <a:t>なし</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1" i="0" u="none" strike="noStrike">
                          <a:solidFill>
                            <a:srgbClr val="000000"/>
                          </a:solidFill>
                          <a:latin typeface="ＭＳ Ｐゴシック" pitchFamily="50" charset="-128"/>
                          <a:ea typeface="ＭＳ Ｐゴシック" pitchFamily="50" charset="-128"/>
                        </a:rPr>
                        <a:t>　</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5032">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3</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ＭＳ Ｐゴシック" pitchFamily="50" charset="-128"/>
                          <a:ea typeface="ＭＳ Ｐゴシック" pitchFamily="50" charset="-128"/>
                        </a:rPr>
                        <a:t>K.K</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75</a:t>
                      </a:r>
                      <a:r>
                        <a:rPr lang="ja-JP" altLang="en-US" sz="1050" b="1" i="0" u="none" strike="noStrike">
                          <a:solidFill>
                            <a:srgbClr val="000000"/>
                          </a:solidFill>
                          <a:latin typeface="ＭＳ Ｐゴシック" pitchFamily="50" charset="-128"/>
                          <a:ea typeface="ＭＳ Ｐゴシック" pitchFamily="50" charset="-128"/>
                        </a:rPr>
                        <a:t>歳</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1" i="0" u="none" strike="noStrike">
                          <a:solidFill>
                            <a:srgbClr val="000000"/>
                          </a:solidFill>
                          <a:latin typeface="ＭＳ Ｐゴシック" pitchFamily="50" charset="-128"/>
                          <a:ea typeface="ＭＳ Ｐゴシック" pitchFamily="50" charset="-128"/>
                        </a:rPr>
                        <a:t>男性</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dirty="0">
                          <a:solidFill>
                            <a:srgbClr val="000000"/>
                          </a:solidFill>
                          <a:latin typeface="ＭＳ Ｐゴシック" pitchFamily="50" charset="-128"/>
                          <a:ea typeface="ＭＳ Ｐゴシック" pitchFamily="50" charset="-128"/>
                        </a:rPr>
                        <a:t>PES-11M</a:t>
                      </a:r>
                      <a:r>
                        <a:rPr lang="el-GR" sz="1050" b="1" i="0" u="none" strike="noStrike" dirty="0">
                          <a:solidFill>
                            <a:srgbClr val="000000"/>
                          </a:solidFill>
                          <a:latin typeface="ＭＳ Ｐゴシック" pitchFamily="50" charset="-128"/>
                          <a:ea typeface="ＭＳ Ｐゴシック" pitchFamily="50" charset="-128"/>
                        </a:rPr>
                        <a:t>α</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ヘパリン</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1000/500</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ＭＳ Ｐゴシック" pitchFamily="50" charset="-128"/>
                          <a:ea typeface="ＭＳ Ｐゴシック" pitchFamily="50" charset="-128"/>
                        </a:rPr>
                        <a:t>44.3ｋｇ</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左</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a:solidFill>
                            <a:srgbClr val="000000"/>
                          </a:solidFill>
                          <a:latin typeface="ＭＳ Ｐゴシック" pitchFamily="50" charset="-128"/>
                          <a:ea typeface="ＭＳ Ｐゴシック" pitchFamily="50" charset="-128"/>
                        </a:rPr>
                        <a:t>なし</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1" i="0" u="none" strike="noStrike" dirty="0">
                          <a:solidFill>
                            <a:srgbClr val="000000"/>
                          </a:solidFill>
                          <a:latin typeface="ＭＳ Ｐゴシック" pitchFamily="50" charset="-128"/>
                          <a:ea typeface="ＭＳ Ｐゴシック" pitchFamily="50" charset="-128"/>
                        </a:rPr>
                        <a:t>　</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15032">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4</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ＭＳ Ｐゴシック" pitchFamily="50" charset="-128"/>
                          <a:ea typeface="ＭＳ Ｐゴシック" pitchFamily="50" charset="-128"/>
                        </a:rPr>
                        <a:t>H.S</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68</a:t>
                      </a:r>
                      <a:r>
                        <a:rPr lang="ja-JP" altLang="en-US" sz="1050" b="1" i="0" u="none" strike="noStrike">
                          <a:solidFill>
                            <a:srgbClr val="000000"/>
                          </a:solidFill>
                          <a:latin typeface="ＭＳ Ｐゴシック" pitchFamily="50" charset="-128"/>
                          <a:ea typeface="ＭＳ Ｐゴシック" pitchFamily="50" charset="-128"/>
                        </a:rPr>
                        <a:t>歳</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1" i="0" u="none" strike="noStrike">
                          <a:solidFill>
                            <a:srgbClr val="000000"/>
                          </a:solidFill>
                          <a:latin typeface="ＭＳ Ｐゴシック" pitchFamily="50" charset="-128"/>
                          <a:ea typeface="ＭＳ Ｐゴシック" pitchFamily="50" charset="-128"/>
                        </a:rPr>
                        <a:t>男性</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dirty="0">
                          <a:solidFill>
                            <a:srgbClr val="000000"/>
                          </a:solidFill>
                          <a:latin typeface="ＭＳ Ｐゴシック" pitchFamily="50" charset="-128"/>
                          <a:ea typeface="ＭＳ Ｐゴシック" pitchFamily="50" charset="-128"/>
                        </a:rPr>
                        <a:t>APS-21SA</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a:solidFill>
                            <a:srgbClr val="000000"/>
                          </a:solidFill>
                          <a:latin typeface="ＭＳ Ｐゴシック" pitchFamily="50" charset="-128"/>
                          <a:ea typeface="ＭＳ Ｐゴシック" pitchFamily="50" charset="-128"/>
                        </a:rPr>
                        <a:t>ナファストン</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０</a:t>
                      </a:r>
                      <a:r>
                        <a:rPr lang="en-US" altLang="ja-JP" sz="1050" b="1" i="0" u="none" strike="noStrike" dirty="0">
                          <a:solidFill>
                            <a:srgbClr val="000000"/>
                          </a:solidFill>
                          <a:latin typeface="ＭＳ Ｐゴシック" pitchFamily="50" charset="-128"/>
                          <a:ea typeface="ＭＳ Ｐゴシック" pitchFamily="50" charset="-128"/>
                        </a:rPr>
                        <a:t>/30</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ＭＳ Ｐゴシック" pitchFamily="50" charset="-128"/>
                          <a:ea typeface="ＭＳ Ｐゴシック" pitchFamily="50" charset="-128"/>
                        </a:rPr>
                        <a:t>58.5ｋｇ</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右（グラフト）</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a:solidFill>
                            <a:srgbClr val="000000"/>
                          </a:solidFill>
                          <a:latin typeface="ＭＳ Ｐゴシック" pitchFamily="50" charset="-128"/>
                          <a:ea typeface="ＭＳ Ｐゴシック" pitchFamily="50" charset="-128"/>
                        </a:rPr>
                        <a:t>なし</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1" i="0" u="none" strike="noStrike">
                          <a:solidFill>
                            <a:srgbClr val="000000"/>
                          </a:solidFill>
                          <a:latin typeface="ＭＳ Ｐゴシック" pitchFamily="50" charset="-128"/>
                          <a:ea typeface="ＭＳ Ｐゴシック" pitchFamily="50" charset="-128"/>
                        </a:rPr>
                        <a:t>止血難</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15032">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5</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ＭＳ Ｐゴシック" pitchFamily="50" charset="-128"/>
                          <a:ea typeface="ＭＳ Ｐゴシック" pitchFamily="50" charset="-128"/>
                        </a:rPr>
                        <a:t>S.S</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22</a:t>
                      </a:r>
                      <a:r>
                        <a:rPr lang="ja-JP" altLang="en-US" sz="1050" b="1" i="0" u="none" strike="noStrike" dirty="0">
                          <a:solidFill>
                            <a:srgbClr val="000000"/>
                          </a:solidFill>
                          <a:latin typeface="ＭＳ Ｐゴシック" pitchFamily="50" charset="-128"/>
                          <a:ea typeface="ＭＳ Ｐゴシック" pitchFamily="50" charset="-128"/>
                        </a:rPr>
                        <a:t>歳</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1" i="0" u="none" strike="noStrike">
                          <a:solidFill>
                            <a:srgbClr val="000000"/>
                          </a:solidFill>
                          <a:latin typeface="ＭＳ Ｐゴシック" pitchFamily="50" charset="-128"/>
                          <a:ea typeface="ＭＳ Ｐゴシック" pitchFamily="50" charset="-128"/>
                        </a:rPr>
                        <a:t>男性</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dirty="0">
                          <a:solidFill>
                            <a:srgbClr val="000000"/>
                          </a:solidFill>
                          <a:latin typeface="ＭＳ Ｐゴシック" pitchFamily="50" charset="-128"/>
                          <a:ea typeface="ＭＳ Ｐゴシック" pitchFamily="50" charset="-128"/>
                        </a:rPr>
                        <a:t>FDY-210GW</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a:solidFill>
                            <a:srgbClr val="000000"/>
                          </a:solidFill>
                          <a:latin typeface="ＭＳ Ｐゴシック" pitchFamily="50" charset="-128"/>
                          <a:ea typeface="ＭＳ Ｐゴシック" pitchFamily="50" charset="-128"/>
                        </a:rPr>
                        <a:t>ヘパリン</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1000/500</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ＭＳ Ｐゴシック" pitchFamily="50" charset="-128"/>
                          <a:ea typeface="ＭＳ Ｐゴシック" pitchFamily="50" charset="-128"/>
                        </a:rPr>
                        <a:t>68.5ｋｇ</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右</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a:solidFill>
                            <a:srgbClr val="000000"/>
                          </a:solidFill>
                          <a:latin typeface="ＭＳ Ｐゴシック" pitchFamily="50" charset="-128"/>
                          <a:ea typeface="ＭＳ Ｐゴシック" pitchFamily="50" charset="-128"/>
                        </a:rPr>
                        <a:t>なし</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1" i="0" u="none" strike="noStrike">
                          <a:solidFill>
                            <a:srgbClr val="000000"/>
                          </a:solidFill>
                          <a:latin typeface="ＭＳ Ｐゴシック" pitchFamily="50" charset="-128"/>
                          <a:ea typeface="ＭＳ Ｐゴシック" pitchFamily="50" charset="-128"/>
                        </a:rPr>
                        <a:t>　</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15032">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6</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ＭＳ Ｐゴシック" pitchFamily="50" charset="-128"/>
                          <a:ea typeface="ＭＳ Ｐゴシック" pitchFamily="50" charset="-128"/>
                        </a:rPr>
                        <a:t>K.K</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85</a:t>
                      </a:r>
                      <a:r>
                        <a:rPr lang="ja-JP" altLang="en-US" sz="1050" b="1" i="0" u="none" strike="noStrike" dirty="0">
                          <a:solidFill>
                            <a:srgbClr val="000000"/>
                          </a:solidFill>
                          <a:latin typeface="ＭＳ Ｐゴシック" pitchFamily="50" charset="-128"/>
                          <a:ea typeface="ＭＳ Ｐゴシック" pitchFamily="50" charset="-128"/>
                        </a:rPr>
                        <a:t>歳</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1" i="0" u="none" strike="noStrike">
                          <a:solidFill>
                            <a:srgbClr val="000000"/>
                          </a:solidFill>
                          <a:latin typeface="ＭＳ Ｐゴシック" pitchFamily="50" charset="-128"/>
                          <a:ea typeface="ＭＳ Ｐゴシック" pitchFamily="50" charset="-128"/>
                        </a:rPr>
                        <a:t>男性</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dirty="0">
                          <a:solidFill>
                            <a:srgbClr val="000000"/>
                          </a:solidFill>
                          <a:latin typeface="ＭＳ Ｐゴシック" pitchFamily="50" charset="-128"/>
                          <a:ea typeface="ＭＳ Ｐゴシック" pitchFamily="50" charset="-128"/>
                        </a:rPr>
                        <a:t>FDY-150GW</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a:solidFill>
                            <a:srgbClr val="000000"/>
                          </a:solidFill>
                          <a:latin typeface="ＭＳ Ｐゴシック" pitchFamily="50" charset="-128"/>
                          <a:ea typeface="ＭＳ Ｐゴシック" pitchFamily="50" charset="-128"/>
                        </a:rPr>
                        <a:t>ヘパリン</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1000/600</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ＭＳ Ｐゴシック" pitchFamily="50" charset="-128"/>
                          <a:ea typeface="ＭＳ Ｐゴシック" pitchFamily="50" charset="-128"/>
                        </a:rPr>
                        <a:t>43.0ｋｇ</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右</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なし</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1" i="0" u="none" strike="noStrike">
                          <a:solidFill>
                            <a:srgbClr val="000000"/>
                          </a:solidFill>
                          <a:latin typeface="ＭＳ Ｐゴシック" pitchFamily="50" charset="-128"/>
                          <a:ea typeface="ＭＳ Ｐゴシック" pitchFamily="50" charset="-128"/>
                        </a:rPr>
                        <a:t>　</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15032">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7</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ＭＳ Ｐゴシック" pitchFamily="50" charset="-128"/>
                          <a:ea typeface="ＭＳ Ｐゴシック" pitchFamily="50" charset="-128"/>
                        </a:rPr>
                        <a:t>N.M</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16</a:t>
                      </a:r>
                      <a:r>
                        <a:rPr lang="ja-JP" altLang="en-US" sz="1050" b="1" i="0" u="none" strike="noStrike" dirty="0">
                          <a:solidFill>
                            <a:srgbClr val="000000"/>
                          </a:solidFill>
                          <a:latin typeface="ＭＳ Ｐゴシック" pitchFamily="50" charset="-128"/>
                          <a:ea typeface="ＭＳ Ｐゴシック" pitchFamily="50" charset="-128"/>
                        </a:rPr>
                        <a:t>歳</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1" i="0" u="none" strike="noStrike" dirty="0">
                          <a:solidFill>
                            <a:srgbClr val="000000"/>
                          </a:solidFill>
                          <a:latin typeface="ＭＳ Ｐゴシック" pitchFamily="50" charset="-128"/>
                          <a:ea typeface="ＭＳ Ｐゴシック" pitchFamily="50" charset="-128"/>
                        </a:rPr>
                        <a:t>女性</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dirty="0">
                          <a:solidFill>
                            <a:srgbClr val="000000"/>
                          </a:solidFill>
                          <a:latin typeface="ＭＳ Ｐゴシック" pitchFamily="50" charset="-128"/>
                          <a:ea typeface="ＭＳ Ｐゴシック" pitchFamily="50" charset="-128"/>
                        </a:rPr>
                        <a:t>FDY-150GW</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a:solidFill>
                            <a:srgbClr val="000000"/>
                          </a:solidFill>
                          <a:latin typeface="ＭＳ Ｐゴシック" pitchFamily="50" charset="-128"/>
                          <a:ea typeface="ＭＳ Ｐゴシック" pitchFamily="50" charset="-128"/>
                        </a:rPr>
                        <a:t>ナファストン</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a:solidFill>
                            <a:srgbClr val="000000"/>
                          </a:solidFill>
                          <a:latin typeface="ＭＳ Ｐゴシック" pitchFamily="50" charset="-128"/>
                          <a:ea typeface="ＭＳ Ｐゴシック" pitchFamily="50" charset="-128"/>
                        </a:rPr>
                        <a:t>０</a:t>
                      </a:r>
                      <a:r>
                        <a:rPr lang="en-US" altLang="ja-JP" sz="1050" b="1" i="0" u="none" strike="noStrike" dirty="0">
                          <a:solidFill>
                            <a:srgbClr val="000000"/>
                          </a:solidFill>
                          <a:latin typeface="ＭＳ Ｐゴシック" pitchFamily="50" charset="-128"/>
                          <a:ea typeface="ＭＳ Ｐゴシック" pitchFamily="50" charset="-128"/>
                        </a:rPr>
                        <a:t>/30</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ＭＳ Ｐゴシック" pitchFamily="50" charset="-128"/>
                          <a:ea typeface="ＭＳ Ｐゴシック" pitchFamily="50" charset="-128"/>
                        </a:rPr>
                        <a:t>59.5ｋｇ</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左</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なし</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1" i="0" u="none" strike="noStrike">
                          <a:solidFill>
                            <a:srgbClr val="000000"/>
                          </a:solidFill>
                          <a:latin typeface="ＭＳ Ｐゴシック" pitchFamily="50" charset="-128"/>
                          <a:ea typeface="ＭＳ Ｐゴシック" pitchFamily="50" charset="-128"/>
                        </a:rPr>
                        <a:t>　</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15032">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8</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ＭＳ Ｐゴシック" pitchFamily="50" charset="-128"/>
                          <a:ea typeface="ＭＳ Ｐゴシック" pitchFamily="50" charset="-128"/>
                        </a:rPr>
                        <a:t>R.S</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72</a:t>
                      </a:r>
                      <a:r>
                        <a:rPr lang="ja-JP" altLang="en-US" sz="1050" b="1" i="0" u="none" strike="noStrike">
                          <a:solidFill>
                            <a:srgbClr val="000000"/>
                          </a:solidFill>
                          <a:latin typeface="ＭＳ Ｐゴシック" pitchFamily="50" charset="-128"/>
                          <a:ea typeface="ＭＳ Ｐゴシック" pitchFamily="50" charset="-128"/>
                        </a:rPr>
                        <a:t>歳</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1" i="0" u="none" strike="noStrike">
                          <a:solidFill>
                            <a:srgbClr val="000000"/>
                          </a:solidFill>
                          <a:latin typeface="ＭＳ Ｐゴシック" pitchFamily="50" charset="-128"/>
                          <a:ea typeface="ＭＳ Ｐゴシック" pitchFamily="50" charset="-128"/>
                        </a:rPr>
                        <a:t>女性</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dirty="0">
                          <a:solidFill>
                            <a:srgbClr val="000000"/>
                          </a:solidFill>
                          <a:latin typeface="ＭＳ Ｐゴシック" pitchFamily="50" charset="-128"/>
                          <a:ea typeface="ＭＳ Ｐゴシック" pitchFamily="50" charset="-128"/>
                        </a:rPr>
                        <a:t>APS-12MD</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ナファストン</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０</a:t>
                      </a:r>
                      <a:r>
                        <a:rPr lang="en-US" altLang="ja-JP" sz="1050" b="1" i="0" u="none" strike="noStrike" dirty="0">
                          <a:solidFill>
                            <a:srgbClr val="000000"/>
                          </a:solidFill>
                          <a:latin typeface="ＭＳ Ｐゴシック" pitchFamily="50" charset="-128"/>
                          <a:ea typeface="ＭＳ Ｐゴシック" pitchFamily="50" charset="-128"/>
                        </a:rPr>
                        <a:t>/30</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ＭＳ Ｐゴシック" pitchFamily="50" charset="-128"/>
                          <a:ea typeface="ＭＳ Ｐゴシック" pitchFamily="50" charset="-128"/>
                        </a:rPr>
                        <a:t>47.5ｋｇ</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右</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なし</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dirty="0">
                          <a:solidFill>
                            <a:srgbClr val="000000"/>
                          </a:solidFill>
                          <a:latin typeface="ＭＳ Ｐゴシック" pitchFamily="50" charset="-128"/>
                          <a:ea typeface="ＭＳ Ｐゴシック" pitchFamily="50" charset="-128"/>
                        </a:rPr>
                        <a:t>AV</a:t>
                      </a:r>
                      <a:r>
                        <a:rPr lang="ja-JP" altLang="en-US" sz="1050" b="1" i="0" u="none" strike="noStrike" dirty="0">
                          <a:solidFill>
                            <a:srgbClr val="000000"/>
                          </a:solidFill>
                          <a:latin typeface="ＭＳ Ｐゴシック" pitchFamily="50" charset="-128"/>
                          <a:ea typeface="ＭＳ Ｐゴシック" pitchFamily="50" charset="-128"/>
                        </a:rPr>
                        <a:t>ダル</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15032">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9</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ＭＳ Ｐゴシック" pitchFamily="50" charset="-128"/>
                          <a:ea typeface="ＭＳ Ｐゴシック" pitchFamily="50" charset="-128"/>
                        </a:rPr>
                        <a:t>M.M</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85</a:t>
                      </a:r>
                      <a:r>
                        <a:rPr lang="ja-JP" altLang="en-US" sz="1050" b="1" i="0" u="none" strike="noStrike" dirty="0">
                          <a:solidFill>
                            <a:srgbClr val="000000"/>
                          </a:solidFill>
                          <a:latin typeface="ＭＳ Ｐゴシック" pitchFamily="50" charset="-128"/>
                          <a:ea typeface="ＭＳ Ｐゴシック" pitchFamily="50" charset="-128"/>
                        </a:rPr>
                        <a:t>歳</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1" i="0" u="none" strike="noStrike" dirty="0">
                          <a:solidFill>
                            <a:srgbClr val="000000"/>
                          </a:solidFill>
                          <a:latin typeface="ＭＳ Ｐゴシック" pitchFamily="50" charset="-128"/>
                          <a:ea typeface="ＭＳ Ｐゴシック" pitchFamily="50" charset="-128"/>
                        </a:rPr>
                        <a:t>女性</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dirty="0">
                          <a:solidFill>
                            <a:srgbClr val="000000"/>
                          </a:solidFill>
                          <a:latin typeface="ＭＳ Ｐゴシック" pitchFamily="50" charset="-128"/>
                          <a:ea typeface="ＭＳ Ｐゴシック" pitchFamily="50" charset="-128"/>
                        </a:rPr>
                        <a:t>APS-18SA</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ヘパリン</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dirty="0">
                          <a:solidFill>
                            <a:srgbClr val="000000"/>
                          </a:solidFill>
                          <a:latin typeface="ＭＳ Ｐゴシック" pitchFamily="50" charset="-128"/>
                          <a:ea typeface="ＭＳ Ｐゴシック" pitchFamily="50" charset="-128"/>
                        </a:rPr>
                        <a:t>1500/500</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ＭＳ Ｐゴシック" pitchFamily="50" charset="-128"/>
                          <a:ea typeface="ＭＳ Ｐゴシック" pitchFamily="50" charset="-128"/>
                        </a:rPr>
                        <a:t>68.0ｋｇ</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左</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1" i="0" u="none" strike="noStrike" dirty="0">
                          <a:solidFill>
                            <a:srgbClr val="000000"/>
                          </a:solidFill>
                          <a:latin typeface="ＭＳ Ｐゴシック" pitchFamily="50" charset="-128"/>
                          <a:ea typeface="ＭＳ Ｐゴシック" pitchFamily="50" charset="-128"/>
                        </a:rPr>
                        <a:t>なし</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1" i="0" u="none" strike="noStrike" dirty="0">
                          <a:solidFill>
                            <a:srgbClr val="000000"/>
                          </a:solidFill>
                          <a:latin typeface="ＭＳ Ｐゴシック" pitchFamily="50" charset="-128"/>
                          <a:ea typeface="ＭＳ Ｐゴシック" pitchFamily="50" charset="-128"/>
                        </a:rPr>
                        <a:t>　</a:t>
                      </a:r>
                    </a:p>
                  </a:txBody>
                  <a:tcPr marL="4744" marR="4744" marT="4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12" name="正方形/長方形 11">
            <a:extLst>
              <a:ext uri="{FF2B5EF4-FFF2-40B4-BE49-F238E27FC236}">
                <a16:creationId xmlns:a16="http://schemas.microsoft.com/office/drawing/2014/main" id="{B78A34AA-568E-4382-AB94-6A2E9C315CBD}"/>
              </a:ext>
            </a:extLst>
          </p:cNvPr>
          <p:cNvSpPr/>
          <p:nvPr/>
        </p:nvSpPr>
        <p:spPr>
          <a:xfrm>
            <a:off x="9067" y="1068359"/>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13" name="図 12">
            <a:extLst>
              <a:ext uri="{FF2B5EF4-FFF2-40B4-BE49-F238E27FC236}">
                <a16:creationId xmlns:a16="http://schemas.microsoft.com/office/drawing/2014/main" id="{C9EFFBC6-7C21-401E-ADC5-A083702A7491}"/>
              </a:ext>
            </a:extLst>
          </p:cNvPr>
          <p:cNvPicPr>
            <a:picLocks noChangeAspect="1"/>
          </p:cNvPicPr>
          <p:nvPr/>
        </p:nvPicPr>
        <p:blipFill>
          <a:blip r:embed="rId3" cstate="print">
            <a:alphaModFix amt="10000"/>
          </a:blip>
          <a:stretch>
            <a:fillRect/>
          </a:stretch>
        </p:blipFill>
        <p:spPr>
          <a:xfrm>
            <a:off x="6258075" y="215876"/>
            <a:ext cx="981148" cy="10121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16335" y="1608112"/>
            <a:ext cx="5832648" cy="8461246"/>
          </a:xfrm>
          <a:prstGeom prst="rect">
            <a:avLst/>
          </a:prstGeom>
          <a:noFill/>
        </p:spPr>
        <p:txBody>
          <a:bodyPr wrap="square" lIns="104095" tIns="52048" rIns="104095" bIns="52048" rtlCol="0">
            <a:spAutoFit/>
          </a:bodyPr>
          <a:lstStyle/>
          <a:p>
            <a:pPr algn="ctr"/>
            <a:r>
              <a:rPr lang="en-US" altLang="ja-JP" sz="1500" b="1" dirty="0">
                <a:latin typeface="+mn-ea"/>
              </a:rPr>
              <a:t>【</a:t>
            </a:r>
            <a:r>
              <a:rPr lang="ja-JP" altLang="en-US" sz="1500" b="1" dirty="0">
                <a:latin typeface="+mn-ea"/>
              </a:rPr>
              <a:t>目次</a:t>
            </a:r>
            <a:r>
              <a:rPr lang="en-US" altLang="ja-JP" sz="1500" b="1" dirty="0">
                <a:latin typeface="+mn-ea"/>
              </a:rPr>
              <a:t>】</a:t>
            </a:r>
          </a:p>
          <a:p>
            <a:pPr algn="ctr"/>
            <a:endParaRPr lang="en-US" altLang="ja-JP" sz="1500" b="1" dirty="0">
              <a:latin typeface="+mn-ea"/>
            </a:endParaRPr>
          </a:p>
          <a:p>
            <a:pPr marL="285750" indent="-285750">
              <a:lnSpc>
                <a:spcPct val="150000"/>
              </a:lnSpc>
              <a:buFont typeface="Arial" panose="020B0604020202020204" pitchFamily="34" charset="0"/>
              <a:buChar char="•"/>
            </a:pPr>
            <a:r>
              <a:rPr lang="ja-JP" altLang="en-US" sz="1400" b="1" dirty="0">
                <a:latin typeface="+mn-ea"/>
              </a:rPr>
              <a:t>巻頭言</a:t>
            </a:r>
            <a:endParaRPr lang="en-US" altLang="ja-JP" sz="1400" b="1" dirty="0">
              <a:latin typeface="+mn-ea"/>
            </a:endParaRPr>
          </a:p>
          <a:p>
            <a:pPr marL="285750" indent="-285750">
              <a:lnSpc>
                <a:spcPct val="150000"/>
              </a:lnSpc>
              <a:buFont typeface="Arial" panose="020B0604020202020204" pitchFamily="34" charset="0"/>
              <a:buChar char="•"/>
            </a:pPr>
            <a:r>
              <a:rPr lang="ja-JP" altLang="en-US" sz="1400" b="1" dirty="0">
                <a:latin typeface="+mn-ea"/>
              </a:rPr>
              <a:t>沖縄県透析医会南部ブロック災害連携部会（沖透南災連）の設立趣旨</a:t>
            </a:r>
            <a:endParaRPr lang="en-US" altLang="ja-JP" sz="1400" b="1" dirty="0">
              <a:latin typeface="+mn-ea"/>
            </a:endParaRPr>
          </a:p>
          <a:p>
            <a:pPr>
              <a:lnSpc>
                <a:spcPct val="150000"/>
              </a:lnSpc>
            </a:pPr>
            <a:endParaRPr lang="en-US" altLang="ja-JP" sz="1400" b="1" dirty="0">
              <a:latin typeface="+mn-ea"/>
            </a:endParaRPr>
          </a:p>
          <a:p>
            <a:pPr marL="342900" indent="-342900">
              <a:lnSpc>
                <a:spcPct val="150000"/>
              </a:lnSpc>
              <a:buFont typeface="+mj-lt"/>
              <a:buAutoNum type="arabicPeriod"/>
            </a:pPr>
            <a:r>
              <a:rPr lang="ja-JP" altLang="en-US" sz="1400" b="1" dirty="0">
                <a:latin typeface="+mn-ea"/>
              </a:rPr>
              <a:t>沖透南災連災害時マニュアルの概要</a:t>
            </a:r>
            <a:endParaRPr lang="en-US" altLang="ja-JP" sz="1400" b="1" dirty="0">
              <a:latin typeface="+mn-ea"/>
            </a:endParaRPr>
          </a:p>
          <a:p>
            <a:pPr marL="342900" indent="-342900">
              <a:lnSpc>
                <a:spcPct val="150000"/>
              </a:lnSpc>
              <a:buFont typeface="+mj-lt"/>
              <a:buAutoNum type="arabicPeriod"/>
            </a:pPr>
            <a:r>
              <a:rPr lang="ja-JP" altLang="en-US" sz="1400" b="1" dirty="0">
                <a:latin typeface="+mn-ea"/>
              </a:rPr>
              <a:t>災害発生時、連携前に各施設で行う事項</a:t>
            </a:r>
            <a:endParaRPr lang="en-US" altLang="ja-JP" sz="1400" b="1" dirty="0">
              <a:latin typeface="+mn-ea"/>
            </a:endParaRPr>
          </a:p>
          <a:p>
            <a:pPr marL="342900" indent="-342900">
              <a:lnSpc>
                <a:spcPct val="150000"/>
              </a:lnSpc>
              <a:buFont typeface="+mj-lt"/>
              <a:buAutoNum type="arabicPeriod"/>
            </a:pPr>
            <a:r>
              <a:rPr lang="ja-JP" altLang="en-US" sz="1400" b="1" dirty="0">
                <a:latin typeface="+mn-ea"/>
              </a:rPr>
              <a:t>災害時、沖透南災連本部立ち上げ</a:t>
            </a:r>
            <a:endParaRPr lang="en-US" altLang="ja-JP" sz="1400" b="1" dirty="0">
              <a:latin typeface="+mn-ea"/>
            </a:endParaRPr>
          </a:p>
          <a:p>
            <a:pPr marL="342900" indent="-342900">
              <a:lnSpc>
                <a:spcPct val="150000"/>
              </a:lnSpc>
              <a:buFont typeface="+mj-lt"/>
              <a:buAutoNum type="arabicPeriod"/>
            </a:pPr>
            <a:r>
              <a:rPr lang="ja-JP" altLang="en-US" sz="1400" b="1" dirty="0">
                <a:latin typeface="+mn-ea"/>
              </a:rPr>
              <a:t>災害時のフローチャート</a:t>
            </a:r>
            <a:endParaRPr lang="en-US" altLang="ja-JP" sz="1400" b="1" dirty="0">
              <a:latin typeface="+mn-ea"/>
            </a:endParaRPr>
          </a:p>
          <a:p>
            <a:pPr marL="342900" indent="-342900">
              <a:lnSpc>
                <a:spcPct val="150000"/>
              </a:lnSpc>
              <a:buFont typeface="+mj-lt"/>
              <a:buAutoNum type="arabicPeriod"/>
            </a:pPr>
            <a:r>
              <a:rPr lang="ja-JP" altLang="en-US" sz="1400" b="1" dirty="0">
                <a:latin typeface="+mn-ea"/>
              </a:rPr>
              <a:t>沖透南災連施設代表者と地域災害医療本部（南部保健所）連絡先</a:t>
            </a:r>
            <a:endParaRPr lang="en-US" altLang="ja-JP" sz="1400" b="1" dirty="0">
              <a:latin typeface="+mn-ea"/>
            </a:endParaRPr>
          </a:p>
          <a:p>
            <a:pPr marL="342900" indent="-342900">
              <a:lnSpc>
                <a:spcPct val="150000"/>
              </a:lnSpc>
              <a:buFont typeface="+mj-lt"/>
              <a:buAutoNum type="arabicPeriod"/>
            </a:pPr>
            <a:r>
              <a:rPr lang="ja-JP" altLang="en-US" sz="1400" b="1" dirty="0">
                <a:latin typeface="+mn-ea"/>
              </a:rPr>
              <a:t>支援施設に持参するもの</a:t>
            </a:r>
            <a:endParaRPr lang="en-US" altLang="ja-JP" sz="1400" b="1" dirty="0">
              <a:latin typeface="+mn-ea"/>
            </a:endParaRPr>
          </a:p>
          <a:p>
            <a:pPr marL="342900" indent="-342900">
              <a:lnSpc>
                <a:spcPct val="150000"/>
              </a:lnSpc>
              <a:buFont typeface="+mj-lt"/>
              <a:buAutoNum type="arabicPeriod"/>
            </a:pPr>
            <a:r>
              <a:rPr lang="ja-JP" altLang="en-US" sz="1400" b="1" dirty="0">
                <a:latin typeface="+mn-ea"/>
              </a:rPr>
              <a:t>支援透析施設での対応</a:t>
            </a:r>
            <a:endParaRPr lang="en-US" altLang="ja-JP" sz="1400" b="1" dirty="0">
              <a:latin typeface="+mn-ea"/>
            </a:endParaRPr>
          </a:p>
          <a:p>
            <a:pPr marL="342900" indent="-342900">
              <a:lnSpc>
                <a:spcPct val="150000"/>
              </a:lnSpc>
              <a:buFont typeface="+mj-lt"/>
              <a:buAutoNum type="arabicPeriod"/>
            </a:pPr>
            <a:r>
              <a:rPr lang="ja-JP" altLang="en-US" sz="1400" b="1" dirty="0">
                <a:latin typeface="+mn-ea"/>
              </a:rPr>
              <a:t>災害時の支援施設へのダイアライザー・回路に関して</a:t>
            </a:r>
            <a:endParaRPr lang="en-US" altLang="ja-JP" sz="1400" b="1" dirty="0">
              <a:latin typeface="+mn-ea"/>
            </a:endParaRPr>
          </a:p>
          <a:p>
            <a:pPr marL="342900" indent="-342900">
              <a:lnSpc>
                <a:spcPct val="150000"/>
              </a:lnSpc>
              <a:buFont typeface="+mj-lt"/>
              <a:buAutoNum type="arabicPeriod"/>
            </a:pPr>
            <a:r>
              <a:rPr lang="ja-JP" altLang="en-US" sz="1400" b="1" dirty="0">
                <a:latin typeface="+mn-ea"/>
              </a:rPr>
              <a:t>特殊薬剤に関して</a:t>
            </a:r>
            <a:endParaRPr lang="en-US" altLang="ja-JP" sz="1400" b="1" dirty="0">
              <a:latin typeface="+mn-ea"/>
            </a:endParaRPr>
          </a:p>
          <a:p>
            <a:pPr marL="342900" indent="-342900">
              <a:lnSpc>
                <a:spcPct val="150000"/>
              </a:lnSpc>
              <a:buFont typeface="+mj-lt"/>
              <a:buAutoNum type="arabicPeriod"/>
            </a:pPr>
            <a:r>
              <a:rPr lang="en-US" altLang="ja-JP" sz="1400" b="1" dirty="0">
                <a:latin typeface="+mn-ea"/>
              </a:rPr>
              <a:t>LINE</a:t>
            </a:r>
            <a:r>
              <a:rPr lang="ja-JP" altLang="en-US" sz="1400" b="1" dirty="0">
                <a:latin typeface="+mn-ea"/>
              </a:rPr>
              <a:t>の活用法</a:t>
            </a:r>
            <a:endParaRPr lang="en-US" altLang="ja-JP" sz="1400" b="1" dirty="0">
              <a:latin typeface="+mn-ea"/>
            </a:endParaRPr>
          </a:p>
          <a:p>
            <a:pPr marL="342900" indent="-342900">
              <a:lnSpc>
                <a:spcPct val="150000"/>
              </a:lnSpc>
              <a:buFont typeface="+mj-lt"/>
              <a:buAutoNum type="arabicPeriod"/>
            </a:pPr>
            <a:r>
              <a:rPr lang="ja-JP" altLang="en-US" sz="1400" b="1" dirty="0">
                <a:latin typeface="+mn-ea"/>
              </a:rPr>
              <a:t>事務手続き</a:t>
            </a:r>
            <a:endParaRPr lang="en-US" altLang="ja-JP" sz="1400" b="1" dirty="0">
              <a:latin typeface="+mn-ea"/>
            </a:endParaRPr>
          </a:p>
          <a:p>
            <a:endParaRPr lang="en-US" altLang="ja-JP" sz="1500" dirty="0">
              <a:latin typeface="+mn-ea"/>
            </a:endParaRPr>
          </a:p>
          <a:p>
            <a:endParaRPr lang="en-US" altLang="ja-JP" sz="1500" b="1" dirty="0">
              <a:latin typeface="+mn-ea"/>
            </a:endParaRPr>
          </a:p>
          <a:p>
            <a:pPr>
              <a:spcAft>
                <a:spcPts val="600"/>
              </a:spcAft>
            </a:pPr>
            <a:r>
              <a:rPr lang="ja-JP" altLang="en-US" sz="1500" b="1" dirty="0">
                <a:latin typeface="+mn-ea"/>
              </a:rPr>
              <a:t>付録</a:t>
            </a:r>
            <a:endParaRPr lang="en-US" altLang="ja-JP" sz="1500" b="1" dirty="0">
              <a:latin typeface="+mn-ea"/>
            </a:endParaRPr>
          </a:p>
          <a:p>
            <a:pPr marL="285750" indent="-285750">
              <a:buFont typeface="Wingdings" panose="05000000000000000000" pitchFamily="2" charset="2"/>
              <a:buChar char="l"/>
            </a:pPr>
            <a:r>
              <a:rPr lang="ja-JP" altLang="en-US" sz="1400" dirty="0">
                <a:latin typeface="+mn-ea"/>
              </a:rPr>
              <a:t>災害連携時の</a:t>
            </a:r>
            <a:r>
              <a:rPr lang="en-US" altLang="ja-JP" sz="1400" dirty="0">
                <a:latin typeface="+mn-ea"/>
              </a:rPr>
              <a:t>FAX</a:t>
            </a:r>
            <a:r>
              <a:rPr lang="ja-JP" altLang="en-US" sz="1400" dirty="0">
                <a:latin typeface="+mn-ea"/>
              </a:rPr>
              <a:t>見本</a:t>
            </a:r>
            <a:endParaRPr lang="en-US" altLang="ja-JP" sz="1400" dirty="0">
              <a:latin typeface="+mn-ea"/>
            </a:endParaRPr>
          </a:p>
          <a:p>
            <a:pPr lvl="1"/>
            <a:r>
              <a:rPr lang="ja-JP" altLang="en-US" sz="1400" dirty="0">
                <a:latin typeface="+mn-ea"/>
              </a:rPr>
              <a:t>透析依頼患者リスト　透析依頼患者情報　　透析依頼患者リスト　　　　派遣スタッフ名簿</a:t>
            </a:r>
            <a:endParaRPr lang="en-US" altLang="ja-JP" sz="1400" dirty="0">
              <a:latin typeface="+mn-ea"/>
            </a:endParaRPr>
          </a:p>
          <a:p>
            <a:pPr marL="285750" indent="-285750">
              <a:buFont typeface="Wingdings" panose="05000000000000000000" pitchFamily="2" charset="2"/>
              <a:buChar char="l"/>
            </a:pPr>
            <a:r>
              <a:rPr lang="ja-JP" altLang="en-US" sz="1400" dirty="0">
                <a:latin typeface="+mn-ea"/>
              </a:rPr>
              <a:t>災害時　臨時透析コスト表</a:t>
            </a:r>
          </a:p>
          <a:p>
            <a:pPr marL="285750" indent="-285750">
              <a:buFont typeface="Wingdings" panose="05000000000000000000" pitchFamily="2" charset="2"/>
              <a:buChar char="l"/>
            </a:pPr>
            <a:r>
              <a:rPr lang="ja-JP" altLang="en-US" sz="1400" dirty="0">
                <a:latin typeface="+mn-ea"/>
              </a:rPr>
              <a:t>各施設のコンソールと血液回路径</a:t>
            </a:r>
          </a:p>
          <a:p>
            <a:pPr marL="285750" indent="-285750">
              <a:buFont typeface="Wingdings" panose="05000000000000000000" pitchFamily="2" charset="2"/>
              <a:buChar char="l"/>
            </a:pPr>
            <a:r>
              <a:rPr lang="ja-JP" altLang="en-US" sz="1400" dirty="0">
                <a:latin typeface="+mn-ea"/>
              </a:rPr>
              <a:t>ヘパリン換算表</a:t>
            </a:r>
            <a:endParaRPr lang="en-US" altLang="ja-JP" sz="1400" dirty="0">
              <a:latin typeface="+mn-ea"/>
            </a:endParaRPr>
          </a:p>
          <a:p>
            <a:pPr marL="285750" indent="-285750">
              <a:buFont typeface="Wingdings" panose="05000000000000000000" pitchFamily="2" charset="2"/>
              <a:buChar char="l"/>
            </a:pPr>
            <a:r>
              <a:rPr lang="ja-JP" altLang="en-US" sz="1400" dirty="0">
                <a:latin typeface="+mn-ea"/>
              </a:rPr>
              <a:t>各施設透析室　案内図</a:t>
            </a:r>
            <a:endParaRPr lang="en-US" altLang="ja-JP" sz="1400" dirty="0">
              <a:latin typeface="+mn-ea"/>
            </a:endParaRPr>
          </a:p>
          <a:p>
            <a:pPr marL="285750" indent="-285750">
              <a:buFont typeface="Wingdings" panose="05000000000000000000" pitchFamily="2" charset="2"/>
              <a:buChar char="l"/>
            </a:pPr>
            <a:r>
              <a:rPr lang="ja-JP" altLang="en-US" sz="1400" dirty="0">
                <a:latin typeface="+mn-ea"/>
              </a:rPr>
              <a:t>久米島町・久米島病院等との災害時対応に関する意見交換会「業務報告書」</a:t>
            </a:r>
            <a:r>
              <a:rPr lang="en-US" altLang="ja-JP" sz="1400" dirty="0">
                <a:latin typeface="+mn-ea"/>
              </a:rPr>
              <a:t>(</a:t>
            </a:r>
            <a:r>
              <a:rPr lang="ja-JP" altLang="en-US" sz="1400" dirty="0">
                <a:latin typeface="+mn-ea"/>
              </a:rPr>
              <a:t>抜粋</a:t>
            </a:r>
            <a:r>
              <a:rPr lang="en-US" altLang="ja-JP" sz="1400" dirty="0">
                <a:latin typeface="+mn-ea"/>
              </a:rPr>
              <a:t>)</a:t>
            </a:r>
            <a:endParaRPr lang="ja-JP" altLang="en-US" sz="1400" dirty="0">
              <a:latin typeface="+mn-ea"/>
            </a:endParaRPr>
          </a:p>
          <a:p>
            <a:pPr marL="285750" indent="-285750">
              <a:buFont typeface="Wingdings" panose="05000000000000000000" pitchFamily="2" charset="2"/>
              <a:buChar char="l"/>
            </a:pPr>
            <a:r>
              <a:rPr lang="ja-JP" altLang="en-US" sz="1400" dirty="0">
                <a:latin typeface="+mn-ea"/>
              </a:rPr>
              <a:t>災害時連携マニュアル</a:t>
            </a:r>
            <a:r>
              <a:rPr lang="en-US" altLang="ja-JP" sz="1400" dirty="0">
                <a:latin typeface="+mn-ea"/>
              </a:rPr>
              <a:t>Ver1</a:t>
            </a:r>
            <a:r>
              <a:rPr lang="ja-JP" altLang="en-US" sz="1400" dirty="0">
                <a:latin typeface="+mn-ea"/>
              </a:rPr>
              <a:t>作成委員名簿</a:t>
            </a:r>
          </a:p>
          <a:p>
            <a:endParaRPr lang="en-US" altLang="ja-JP" sz="1500" dirty="0">
              <a:latin typeface="+mn-ea"/>
            </a:endParaRPr>
          </a:p>
        </p:txBody>
      </p:sp>
      <p:sp>
        <p:nvSpPr>
          <p:cNvPr id="8" name="テキスト ボックス 7">
            <a:extLst>
              <a:ext uri="{FF2B5EF4-FFF2-40B4-BE49-F238E27FC236}">
                <a16:creationId xmlns:a16="http://schemas.microsoft.com/office/drawing/2014/main" id="{0B31B462-0D26-4D65-AA2C-D069E5E44973}"/>
              </a:ext>
            </a:extLst>
          </p:cNvPr>
          <p:cNvSpPr txBox="1"/>
          <p:nvPr/>
        </p:nvSpPr>
        <p:spPr>
          <a:xfrm>
            <a:off x="5761875" y="567205"/>
            <a:ext cx="1776235" cy="584775"/>
          </a:xfrm>
          <a:prstGeom prst="rect">
            <a:avLst/>
          </a:prstGeom>
          <a:noFill/>
        </p:spPr>
        <p:txBody>
          <a:bodyPr wrap="square" rtlCol="0">
            <a:spAutoFit/>
          </a:bodyPr>
          <a:lstStyle/>
          <a:p>
            <a:r>
              <a:rPr kumimoji="1" lang="en-US" altLang="ja-JP" sz="3200" b="1" dirty="0">
                <a:solidFill>
                  <a:srgbClr val="FF0000"/>
                </a:solidFill>
              </a:rPr>
              <a:t>【</a:t>
            </a:r>
            <a:r>
              <a:rPr kumimoji="1" lang="ja-JP" altLang="en-US" sz="3200" b="1" dirty="0">
                <a:solidFill>
                  <a:srgbClr val="FF0000"/>
                </a:solidFill>
              </a:rPr>
              <a:t>目 次</a:t>
            </a:r>
            <a:r>
              <a:rPr kumimoji="1" lang="en-US" altLang="ja-JP" sz="3200" b="1" dirty="0">
                <a:solidFill>
                  <a:srgbClr val="FF0000"/>
                </a:solidFill>
              </a:rPr>
              <a:t>】</a:t>
            </a:r>
            <a:endParaRPr kumimoji="1" lang="ja-JP" altLang="en-US" sz="3200" b="1" dirty="0">
              <a:solidFill>
                <a:srgbClr val="FF0000"/>
              </a:solidFill>
            </a:endParaRPr>
          </a:p>
        </p:txBody>
      </p:sp>
      <p:sp>
        <p:nvSpPr>
          <p:cNvPr id="10" name="正方形/長方形 9">
            <a:extLst>
              <a:ext uri="{FF2B5EF4-FFF2-40B4-BE49-F238E27FC236}">
                <a16:creationId xmlns:a16="http://schemas.microsoft.com/office/drawing/2014/main" id="{B766D39B-90E6-4B8A-9497-7CEC0C65DE2F}"/>
              </a:ext>
            </a:extLst>
          </p:cNvPr>
          <p:cNvSpPr/>
          <p:nvPr/>
        </p:nvSpPr>
        <p:spPr>
          <a:xfrm>
            <a:off x="0" y="1098258"/>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11" name="図 10">
            <a:extLst>
              <a:ext uri="{FF2B5EF4-FFF2-40B4-BE49-F238E27FC236}">
                <a16:creationId xmlns:a16="http://schemas.microsoft.com/office/drawing/2014/main" id="{B9507019-922D-4411-BB3C-9B79098B9024}"/>
              </a:ext>
            </a:extLst>
          </p:cNvPr>
          <p:cNvPicPr>
            <a:picLocks noChangeAspect="1"/>
          </p:cNvPicPr>
          <p:nvPr/>
        </p:nvPicPr>
        <p:blipFill>
          <a:blip r:embed="rId2" cstate="print">
            <a:alphaModFix amt="10000"/>
          </a:blip>
          <a:stretch>
            <a:fillRect/>
          </a:stretch>
        </p:blipFill>
        <p:spPr>
          <a:xfrm>
            <a:off x="6258075" y="215876"/>
            <a:ext cx="981148" cy="101216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6315F9D-FAE3-4731-91C0-B1B621DC76F4}"/>
              </a:ext>
            </a:extLst>
          </p:cNvPr>
          <p:cNvPicPr>
            <a:picLocks noChangeAspect="1"/>
          </p:cNvPicPr>
          <p:nvPr/>
        </p:nvPicPr>
        <p:blipFill>
          <a:blip r:embed="rId2" cstate="print"/>
          <a:stretch>
            <a:fillRect/>
          </a:stretch>
        </p:blipFill>
        <p:spPr>
          <a:xfrm rot="5400000">
            <a:off x="-1368913" y="1812356"/>
            <a:ext cx="10585027" cy="7079322"/>
          </a:xfrm>
          <a:prstGeom prst="rect">
            <a:avLst/>
          </a:prstGeom>
        </p:spPr>
      </p:pic>
    </p:spTree>
    <p:extLst>
      <p:ext uri="{BB962C8B-B14F-4D97-AF65-F5344CB8AC3E}">
        <p14:creationId xmlns:p14="http://schemas.microsoft.com/office/powerpoint/2010/main" val="3791204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25553" y="1216274"/>
            <a:ext cx="6748334" cy="340764"/>
          </a:xfrm>
          <a:prstGeom prst="rect">
            <a:avLst/>
          </a:prstGeom>
          <a:noFill/>
        </p:spPr>
        <p:txBody>
          <a:bodyPr wrap="square" lIns="104095" tIns="52048" rIns="104095" bIns="52048" rtlCol="0">
            <a:spAutoFit/>
          </a:bodyPr>
          <a:lstStyle/>
          <a:p>
            <a:endParaRPr lang="ja-JP" altLang="en-US" sz="1500" dirty="0"/>
          </a:p>
        </p:txBody>
      </p:sp>
      <p:sp>
        <p:nvSpPr>
          <p:cNvPr id="20" name="正方形/長方形 19"/>
          <p:cNvSpPr/>
          <p:nvPr/>
        </p:nvSpPr>
        <p:spPr>
          <a:xfrm>
            <a:off x="180231" y="215876"/>
            <a:ext cx="2485142" cy="659110"/>
          </a:xfrm>
          <a:prstGeom prst="rect">
            <a:avLst/>
          </a:prstGeom>
        </p:spPr>
        <p:txBody>
          <a:bodyPr wrap="square" lIns="104095" tIns="52048" rIns="104095" bIns="52048">
            <a:spAutoFit/>
          </a:bodyPr>
          <a:lstStyle/>
          <a:p>
            <a:r>
              <a:rPr lang="zh-TW" altLang="en-US" sz="1800" dirty="0">
                <a:solidFill>
                  <a:srgbClr val="000000"/>
                </a:solidFill>
                <a:latin typeface="ＭＳ Ｐゴシック"/>
              </a:rPr>
              <a:t>　　　　　　　　　　　　　　　　　　　　　</a:t>
            </a:r>
            <a:endParaRPr lang="zh-TW" altLang="en-US" sz="1600" dirty="0">
              <a:solidFill>
                <a:srgbClr val="000000"/>
              </a:solidFill>
              <a:latin typeface="ＭＳ Ｐゴシック"/>
            </a:endParaRPr>
          </a:p>
          <a:p>
            <a:endParaRPr lang="ja-JP" altLang="en-US" sz="1800" b="1" dirty="0">
              <a:solidFill>
                <a:srgbClr val="FF0000"/>
              </a:solidFill>
            </a:endParaRPr>
          </a:p>
        </p:txBody>
      </p:sp>
      <p:sp>
        <p:nvSpPr>
          <p:cNvPr id="11" name="テキスト ボックス 10"/>
          <p:cNvSpPr txBox="1"/>
          <p:nvPr/>
        </p:nvSpPr>
        <p:spPr>
          <a:xfrm>
            <a:off x="158785" y="1704573"/>
            <a:ext cx="7273886" cy="1259275"/>
          </a:xfrm>
          <a:prstGeom prst="rect">
            <a:avLst/>
          </a:prstGeom>
          <a:noFill/>
        </p:spPr>
        <p:txBody>
          <a:bodyPr wrap="square" lIns="104095" tIns="52048" rIns="104095" bIns="52048" rtlCol="0">
            <a:spAutoFit/>
          </a:bodyPr>
          <a:lstStyle/>
          <a:p>
            <a:endParaRPr lang="en-US" altLang="ja-JP" sz="1500" dirty="0"/>
          </a:p>
          <a:p>
            <a:endParaRPr lang="en-US" altLang="ja-JP" sz="1500" dirty="0"/>
          </a:p>
          <a:p>
            <a:endParaRPr lang="en-US" altLang="ja-JP" sz="1500" dirty="0"/>
          </a:p>
          <a:p>
            <a:endParaRPr lang="en-US" altLang="ja-JP" sz="1500" dirty="0"/>
          </a:p>
          <a:p>
            <a:endParaRPr lang="ja-JP" altLang="en-US" sz="1500" dirty="0"/>
          </a:p>
        </p:txBody>
      </p:sp>
      <p:sp>
        <p:nvSpPr>
          <p:cNvPr id="9" name="正方形/長方形 8"/>
          <p:cNvSpPr/>
          <p:nvPr/>
        </p:nvSpPr>
        <p:spPr>
          <a:xfrm>
            <a:off x="4460251" y="544267"/>
            <a:ext cx="2783134" cy="523220"/>
          </a:xfrm>
          <a:prstGeom prst="rect">
            <a:avLst/>
          </a:prstGeom>
        </p:spPr>
        <p:txBody>
          <a:bodyPr wrap="none">
            <a:spAutoFit/>
          </a:bodyPr>
          <a:lstStyle/>
          <a:p>
            <a:pPr fontAlgn="ctr"/>
            <a:r>
              <a:rPr lang="ja-JP" altLang="en-US" sz="2800" b="1" dirty="0">
                <a:solidFill>
                  <a:srgbClr val="FF0000"/>
                </a:solidFill>
                <a:latin typeface="ＭＳ Ｐゴシック" pitchFamily="50" charset="-128"/>
                <a:ea typeface="ＭＳ Ｐゴシック" pitchFamily="50" charset="-128"/>
              </a:rPr>
              <a:t>派遣スタッフ名簿</a:t>
            </a:r>
          </a:p>
        </p:txBody>
      </p:sp>
      <p:pic>
        <p:nvPicPr>
          <p:cNvPr id="2" name="図 1">
            <a:extLst>
              <a:ext uri="{FF2B5EF4-FFF2-40B4-BE49-F238E27FC236}">
                <a16:creationId xmlns:a16="http://schemas.microsoft.com/office/drawing/2014/main" id="{7BE47F0B-346A-45C2-9160-CA782B78FFA9}"/>
              </a:ext>
            </a:extLst>
          </p:cNvPr>
          <p:cNvPicPr>
            <a:picLocks noChangeAspect="1"/>
          </p:cNvPicPr>
          <p:nvPr/>
        </p:nvPicPr>
        <p:blipFill>
          <a:blip r:embed="rId3" cstate="print"/>
          <a:stretch>
            <a:fillRect/>
          </a:stretch>
        </p:blipFill>
        <p:spPr>
          <a:xfrm rot="5400000">
            <a:off x="-282130" y="2879293"/>
            <a:ext cx="9017318" cy="6063391"/>
          </a:xfrm>
          <a:prstGeom prst="rect">
            <a:avLst/>
          </a:prstGeom>
        </p:spPr>
      </p:pic>
      <p:sp>
        <p:nvSpPr>
          <p:cNvPr id="13" name="正方形/長方形 12">
            <a:extLst>
              <a:ext uri="{FF2B5EF4-FFF2-40B4-BE49-F238E27FC236}">
                <a16:creationId xmlns:a16="http://schemas.microsoft.com/office/drawing/2014/main" id="{AEF1BB86-39D6-454F-85FC-3439F5FD2609}"/>
              </a:ext>
            </a:extLst>
          </p:cNvPr>
          <p:cNvSpPr/>
          <p:nvPr/>
        </p:nvSpPr>
        <p:spPr>
          <a:xfrm>
            <a:off x="9067" y="1068359"/>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12" name="図 11">
            <a:extLst>
              <a:ext uri="{FF2B5EF4-FFF2-40B4-BE49-F238E27FC236}">
                <a16:creationId xmlns:a16="http://schemas.microsoft.com/office/drawing/2014/main" id="{C9EFFBC6-7C21-401E-ADC5-A083702A7491}"/>
              </a:ext>
            </a:extLst>
          </p:cNvPr>
          <p:cNvPicPr>
            <a:picLocks noChangeAspect="1"/>
          </p:cNvPicPr>
          <p:nvPr/>
        </p:nvPicPr>
        <p:blipFill>
          <a:blip r:embed="rId4" cstate="print">
            <a:alphaModFix amt="10000"/>
          </a:blip>
          <a:stretch>
            <a:fillRect/>
          </a:stretch>
        </p:blipFill>
        <p:spPr>
          <a:xfrm>
            <a:off x="6258075" y="215876"/>
            <a:ext cx="981148" cy="101216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25553" y="935956"/>
            <a:ext cx="5271302" cy="335945"/>
          </a:xfrm>
          <a:prstGeom prst="rect">
            <a:avLst/>
          </a:prstGeom>
          <a:noFill/>
        </p:spPr>
        <p:txBody>
          <a:bodyPr wrap="square" lIns="104095" tIns="52048" rIns="104095" bIns="52048" rtlCol="0">
            <a:spAutoFit/>
          </a:bodyPr>
          <a:lstStyle/>
          <a:p>
            <a:endParaRPr lang="ja-JP" altLang="en-US" sz="1500" dirty="0"/>
          </a:p>
        </p:txBody>
      </p:sp>
      <p:sp>
        <p:nvSpPr>
          <p:cNvPr id="11" name="テキスト ボックス 10"/>
          <p:cNvSpPr txBox="1"/>
          <p:nvPr/>
        </p:nvSpPr>
        <p:spPr>
          <a:xfrm>
            <a:off x="158785" y="1920024"/>
            <a:ext cx="7273886" cy="1259275"/>
          </a:xfrm>
          <a:prstGeom prst="rect">
            <a:avLst/>
          </a:prstGeom>
          <a:noFill/>
        </p:spPr>
        <p:txBody>
          <a:bodyPr wrap="square" lIns="104095" tIns="52048" rIns="104095" bIns="52048" rtlCol="0">
            <a:spAutoFit/>
          </a:bodyPr>
          <a:lstStyle/>
          <a:p>
            <a:endParaRPr lang="en-US" altLang="ja-JP" sz="1500" dirty="0"/>
          </a:p>
          <a:p>
            <a:endParaRPr lang="en-US" altLang="ja-JP" sz="1500" dirty="0"/>
          </a:p>
          <a:p>
            <a:endParaRPr lang="en-US" altLang="ja-JP" sz="1500" dirty="0"/>
          </a:p>
          <a:p>
            <a:endParaRPr lang="en-US" altLang="ja-JP" sz="1500" dirty="0"/>
          </a:p>
          <a:p>
            <a:endParaRPr lang="ja-JP" altLang="en-US" sz="1500" dirty="0"/>
          </a:p>
        </p:txBody>
      </p:sp>
      <p:sp>
        <p:nvSpPr>
          <p:cNvPr id="9" name="正方形/長方形 8"/>
          <p:cNvSpPr/>
          <p:nvPr/>
        </p:nvSpPr>
        <p:spPr>
          <a:xfrm>
            <a:off x="3093171" y="529328"/>
            <a:ext cx="4156907" cy="523220"/>
          </a:xfrm>
          <a:prstGeom prst="rect">
            <a:avLst/>
          </a:prstGeom>
        </p:spPr>
        <p:txBody>
          <a:bodyPr wrap="none">
            <a:spAutoFit/>
          </a:bodyPr>
          <a:lstStyle/>
          <a:p>
            <a:pPr fontAlgn="ctr"/>
            <a:r>
              <a:rPr lang="ja-JP" altLang="en-US" sz="2800" b="1" dirty="0">
                <a:solidFill>
                  <a:srgbClr val="FF0000"/>
                </a:solidFill>
                <a:latin typeface="ＭＳ Ｐゴシック" pitchFamily="50" charset="-128"/>
                <a:ea typeface="ＭＳ Ｐゴシック" pitchFamily="50" charset="-128"/>
              </a:rPr>
              <a:t>災害時　臨時透析コスト表</a:t>
            </a:r>
          </a:p>
        </p:txBody>
      </p:sp>
      <p:grpSp>
        <p:nvGrpSpPr>
          <p:cNvPr id="44033" name="グループ化 3"/>
          <p:cNvGrpSpPr>
            <a:grpSpLocks/>
          </p:cNvGrpSpPr>
          <p:nvPr/>
        </p:nvGrpSpPr>
        <p:grpSpPr bwMode="auto">
          <a:xfrm>
            <a:off x="612247" y="9504908"/>
            <a:ext cx="4680552" cy="549301"/>
            <a:chOff x="0" y="190"/>
            <a:chExt cx="43618" cy="5486"/>
          </a:xfrm>
        </p:grpSpPr>
        <p:pic>
          <p:nvPicPr>
            <p:cNvPr id="2" name="図 1" descr="06-01"/>
            <p:cNvPicPr>
              <a:picLocks noChangeAspect="1" noChangeArrowheads="1"/>
            </p:cNvPicPr>
            <p:nvPr/>
          </p:nvPicPr>
          <p:blipFill>
            <a:blip r:embed="rId3" cstate="print"/>
            <a:srcRect/>
            <a:stretch>
              <a:fillRect/>
            </a:stretch>
          </p:blipFill>
          <p:spPr bwMode="auto">
            <a:xfrm>
              <a:off x="0" y="190"/>
              <a:ext cx="6858" cy="5486"/>
            </a:xfrm>
            <a:prstGeom prst="rect">
              <a:avLst/>
            </a:prstGeom>
            <a:noFill/>
          </p:spPr>
        </p:pic>
        <p:sp>
          <p:nvSpPr>
            <p:cNvPr id="44034" name="角丸四角形吹き出し 2"/>
            <p:cNvSpPr>
              <a:spLocks noChangeArrowheads="1"/>
            </p:cNvSpPr>
            <p:nvPr/>
          </p:nvSpPr>
          <p:spPr bwMode="auto">
            <a:xfrm>
              <a:off x="9434" y="913"/>
              <a:ext cx="34184" cy="4121"/>
            </a:xfrm>
            <a:prstGeom prst="wedgeRoundRectCallout">
              <a:avLst>
                <a:gd name="adj1" fmla="val -55241"/>
                <a:gd name="adj2" fmla="val 17375"/>
                <a:gd name="adj3" fmla="val 16667"/>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0" i="1"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記載後は「透析担当 医事課」へ提出してくだ</a:t>
              </a:r>
              <a:r>
                <a:rPr kumimoji="1" lang="ja-JP" sz="13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さい</a:t>
              </a:r>
              <a:endParaRPr kumimoji="1" lang="ja-JP" sz="1300" b="0"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endParaRPr>
            </a:p>
          </p:txBody>
        </p:sp>
      </p:grpSp>
      <p:sp>
        <p:nvSpPr>
          <p:cNvPr id="14" name="正方形/長方形 13"/>
          <p:cNvSpPr/>
          <p:nvPr/>
        </p:nvSpPr>
        <p:spPr>
          <a:xfrm>
            <a:off x="1836415" y="1481830"/>
            <a:ext cx="3591048" cy="461665"/>
          </a:xfrm>
          <a:prstGeom prst="rect">
            <a:avLst/>
          </a:prstGeom>
          <a:solidFill>
            <a:schemeClr val="bg2"/>
          </a:solidFill>
        </p:spPr>
        <p:txBody>
          <a:bodyPr wrap="none">
            <a:spAutoFit/>
          </a:bodyPr>
          <a:lstStyle/>
          <a:p>
            <a:pPr fontAlgn="ctr"/>
            <a:r>
              <a:rPr lang="ja-JP" altLang="en-US" sz="2400" b="1" dirty="0">
                <a:latin typeface="ＭＳ Ｐゴシック" pitchFamily="50" charset="-128"/>
                <a:ea typeface="ＭＳ Ｐゴシック" pitchFamily="50" charset="-128"/>
              </a:rPr>
              <a:t>災害時　臨時透析コスト表</a:t>
            </a:r>
          </a:p>
        </p:txBody>
      </p:sp>
      <p:sp>
        <p:nvSpPr>
          <p:cNvPr id="15" name="Rectangle 6"/>
          <p:cNvSpPr>
            <a:spLocks noChangeArrowheads="1"/>
          </p:cNvSpPr>
          <p:nvPr/>
        </p:nvSpPr>
        <p:spPr bwMode="auto">
          <a:xfrm>
            <a:off x="-251816" y="9773776"/>
            <a:ext cx="721809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en-US" altLang="ja-JP" sz="700" b="0" i="0" u="none" strike="noStrike" cap="none" normalizeH="0" baseline="0" dirty="0">
              <a:ln>
                <a:noFill/>
              </a:ln>
              <a:solidFill>
                <a:schemeClr val="tx1"/>
              </a:solidFill>
              <a:effectLst/>
              <a:latin typeface="Century" pitchFamily="18" charset="0"/>
              <a:ea typeface="HGPｺﾞｼｯｸE" pitchFamily="50" charset="-128"/>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1" lang="en-US" altLang="ja-JP" sz="700" b="0" i="0" u="none" strike="noStrike" cap="none" normalizeH="0" baseline="0" dirty="0">
                <a:ln>
                  <a:noFill/>
                </a:ln>
                <a:solidFill>
                  <a:schemeClr val="tx1"/>
                </a:solidFill>
                <a:effectLst/>
                <a:latin typeface="Century" pitchFamily="18" charset="0"/>
                <a:ea typeface="HGPｺﾞｼｯｸE" pitchFamily="50" charset="-128"/>
                <a:cs typeface="Times New Roman" pitchFamily="18" charset="0"/>
              </a:rPr>
              <a:t>2018</a:t>
            </a:r>
            <a:r>
              <a:rPr kumimoji="1" lang="ja-JP" altLang="en-US" sz="700" b="0" i="0" u="none" strike="noStrike" cap="none" normalizeH="0" baseline="0" dirty="0">
                <a:ln>
                  <a:noFill/>
                </a:ln>
                <a:solidFill>
                  <a:schemeClr val="tx1"/>
                </a:solidFill>
                <a:effectLst/>
                <a:latin typeface="Century" pitchFamily="18" charset="0"/>
                <a:ea typeface="HGPｺﾞｼｯｸE" pitchFamily="50" charset="-128"/>
                <a:cs typeface="Times New Roman" pitchFamily="18" charset="0"/>
              </a:rPr>
              <a:t>年</a:t>
            </a:r>
            <a:r>
              <a:rPr kumimoji="1" lang="en-US" altLang="ja-JP" sz="700" b="0" i="0" u="none" strike="noStrike" cap="none" normalizeH="0" baseline="0" dirty="0">
                <a:ln>
                  <a:noFill/>
                </a:ln>
                <a:solidFill>
                  <a:schemeClr val="tx1"/>
                </a:solidFill>
                <a:effectLst/>
                <a:latin typeface="Century" pitchFamily="18" charset="0"/>
                <a:ea typeface="HGPｺﾞｼｯｸE" pitchFamily="50" charset="-128"/>
                <a:cs typeface="Times New Roman" pitchFamily="18" charset="0"/>
              </a:rPr>
              <a:t>9</a:t>
            </a:r>
            <a:r>
              <a:rPr kumimoji="1" lang="ja-JP" altLang="en-US" sz="700" b="0" i="0" u="none" strike="noStrike" cap="none" normalizeH="0" baseline="0" dirty="0">
                <a:ln>
                  <a:noFill/>
                </a:ln>
                <a:solidFill>
                  <a:schemeClr val="tx1"/>
                </a:solidFill>
                <a:effectLst/>
                <a:latin typeface="Century" pitchFamily="18" charset="0"/>
                <a:ea typeface="HGPｺﾞｼｯｸE" pitchFamily="50" charset="-128"/>
                <a:cs typeface="Times New Roman" pitchFamily="18" charset="0"/>
              </a:rPr>
              <a:t>月</a:t>
            </a:r>
            <a:r>
              <a:rPr kumimoji="1" lang="en-US" altLang="ja-JP" sz="700" b="0" i="0" u="none" strike="noStrike" cap="none" normalizeH="0" baseline="0" dirty="0">
                <a:ln>
                  <a:noFill/>
                </a:ln>
                <a:solidFill>
                  <a:schemeClr val="tx1"/>
                </a:solidFill>
                <a:effectLst/>
                <a:latin typeface="Century" pitchFamily="18" charset="0"/>
                <a:ea typeface="HGPｺﾞｼｯｸE" pitchFamily="50" charset="-128"/>
                <a:cs typeface="Times New Roman" pitchFamily="18" charset="0"/>
              </a:rPr>
              <a:t>30</a:t>
            </a:r>
            <a:r>
              <a:rPr kumimoji="1" lang="ja-JP" altLang="en-US" sz="700" b="0" i="0" u="none" strike="noStrike" cap="none" normalizeH="0" baseline="0" dirty="0">
                <a:ln>
                  <a:noFill/>
                </a:ln>
                <a:solidFill>
                  <a:schemeClr val="tx1"/>
                </a:solidFill>
                <a:effectLst/>
                <a:latin typeface="Century" pitchFamily="18" charset="0"/>
                <a:ea typeface="HGPｺﾞｼｯｸE" pitchFamily="50" charset="-128"/>
                <a:cs typeface="Times New Roman" pitchFamily="18" charset="0"/>
              </a:rPr>
              <a:t>日作成　</a:t>
            </a:r>
            <a:endParaRPr kumimoji="1" lang="ja-JP" altLang="en-US" sz="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pPr>
            <a:r>
              <a:rPr kumimoji="1" lang="en-US" altLang="ja-JP" sz="700" b="0" i="0" u="none" strike="noStrike" cap="none" normalizeH="0" baseline="0" dirty="0">
                <a:ln>
                  <a:noFill/>
                </a:ln>
                <a:solidFill>
                  <a:schemeClr val="tx1"/>
                </a:solidFill>
                <a:effectLst/>
                <a:latin typeface="Century" pitchFamily="18" charset="0"/>
                <a:ea typeface="HGPｺﾞｼｯｸE" pitchFamily="50" charset="-128"/>
                <a:cs typeface="Times New Roman" pitchFamily="18" charset="0"/>
              </a:rPr>
              <a:t>2019</a:t>
            </a:r>
            <a:r>
              <a:rPr kumimoji="1" lang="ja-JP" altLang="en-US" sz="700" b="0" i="0" u="none" strike="noStrike" cap="none" normalizeH="0" baseline="0" dirty="0">
                <a:ln>
                  <a:noFill/>
                </a:ln>
                <a:solidFill>
                  <a:schemeClr val="tx1"/>
                </a:solidFill>
                <a:effectLst/>
                <a:latin typeface="Century" pitchFamily="18" charset="0"/>
                <a:ea typeface="HGPｺﾞｼｯｸE" pitchFamily="50" charset="-128"/>
                <a:cs typeface="Times New Roman" pitchFamily="18" charset="0"/>
              </a:rPr>
              <a:t>年</a:t>
            </a:r>
            <a:r>
              <a:rPr kumimoji="1" lang="en-US" altLang="ja-JP" sz="700" b="0" i="0" u="none" strike="noStrike" cap="none" normalizeH="0" baseline="0" dirty="0">
                <a:ln>
                  <a:noFill/>
                </a:ln>
                <a:solidFill>
                  <a:schemeClr val="tx1"/>
                </a:solidFill>
                <a:effectLst/>
                <a:latin typeface="Century" pitchFamily="18" charset="0"/>
                <a:ea typeface="HGPｺﾞｼｯｸE" pitchFamily="50" charset="-128"/>
                <a:cs typeface="Times New Roman" pitchFamily="18" charset="0"/>
              </a:rPr>
              <a:t>4</a:t>
            </a:r>
            <a:r>
              <a:rPr kumimoji="1" lang="ja-JP" altLang="en-US" sz="700" b="0" i="0" u="none" strike="noStrike" cap="none" normalizeH="0" baseline="0" dirty="0">
                <a:ln>
                  <a:noFill/>
                </a:ln>
                <a:solidFill>
                  <a:schemeClr val="tx1"/>
                </a:solidFill>
                <a:effectLst/>
                <a:latin typeface="Century" pitchFamily="18" charset="0"/>
                <a:ea typeface="HGPｺﾞｼｯｸE" pitchFamily="50" charset="-128"/>
                <a:cs typeface="Times New Roman" pitchFamily="18" charset="0"/>
              </a:rPr>
              <a:t>月</a:t>
            </a:r>
            <a:r>
              <a:rPr kumimoji="1" lang="en-US" altLang="ja-JP" sz="700" b="0" i="0" u="none" strike="noStrike" cap="none" normalizeH="0" baseline="0" dirty="0">
                <a:ln>
                  <a:noFill/>
                </a:ln>
                <a:solidFill>
                  <a:schemeClr val="tx1"/>
                </a:solidFill>
                <a:effectLst/>
                <a:latin typeface="Century" pitchFamily="18" charset="0"/>
                <a:ea typeface="HGPｺﾞｼｯｸE" pitchFamily="50" charset="-128"/>
                <a:cs typeface="Times New Roman" pitchFamily="18" charset="0"/>
              </a:rPr>
              <a:t>9</a:t>
            </a:r>
            <a:r>
              <a:rPr kumimoji="1" lang="ja-JP" altLang="en-US" sz="700" b="0" i="0" u="none" strike="noStrike" cap="none" normalizeH="0" baseline="0" dirty="0">
                <a:ln>
                  <a:noFill/>
                </a:ln>
                <a:solidFill>
                  <a:schemeClr val="tx1"/>
                </a:solidFill>
                <a:effectLst/>
                <a:latin typeface="Century" pitchFamily="18" charset="0"/>
                <a:ea typeface="HGPｺﾞｼｯｸE" pitchFamily="50" charset="-128"/>
                <a:cs typeface="Times New Roman" pitchFamily="18" charset="0"/>
              </a:rPr>
              <a:t>日最新改訂</a:t>
            </a:r>
            <a:endParaRPr kumimoji="1" lang="ja-JP" altLang="en-US" sz="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a:ln>
                  <a:noFill/>
                </a:ln>
                <a:solidFill>
                  <a:schemeClr val="tx1"/>
                </a:solidFill>
                <a:effectLst/>
                <a:latin typeface="Century" pitchFamily="18" charset="0"/>
                <a:ea typeface="HGPｺﾞｼｯｸE" pitchFamily="50" charset="-128"/>
                <a:cs typeface="Times New Roman" pitchFamily="18" charset="0"/>
              </a:rPr>
              <a:t>沖透南災連災害マニュアル　豊見城中央病院　透析室</a:t>
            </a:r>
            <a:r>
              <a:rPr kumimoji="1" lang="en-US" altLang="ja-JP" sz="700" b="0" i="0" u="none" strike="noStrike" cap="none" normalizeH="0" baseline="0" dirty="0">
                <a:ln>
                  <a:noFill/>
                </a:ln>
                <a:solidFill>
                  <a:schemeClr val="tx1"/>
                </a:solidFill>
                <a:effectLst/>
                <a:latin typeface="Century" pitchFamily="18" charset="0"/>
                <a:ea typeface="HGPｺﾞｼｯｸE" pitchFamily="50" charset="-128"/>
                <a:cs typeface="Times New Roman" pitchFamily="18" charset="0"/>
              </a:rPr>
              <a:t>/</a:t>
            </a:r>
            <a:r>
              <a:rPr kumimoji="1" lang="ja-JP" altLang="en-US" sz="700" b="0" i="0" u="none" strike="noStrike" cap="none" normalizeH="0" baseline="0" dirty="0">
                <a:ln>
                  <a:noFill/>
                </a:ln>
                <a:solidFill>
                  <a:schemeClr val="tx1"/>
                </a:solidFill>
                <a:effectLst/>
                <a:latin typeface="Century" pitchFamily="18" charset="0"/>
                <a:ea typeface="HGPｺﾞｼｯｸE" pitchFamily="50" charset="-128"/>
                <a:cs typeface="Times New Roman" pitchFamily="18" charset="0"/>
              </a:rPr>
              <a:t>平良</a:t>
            </a:r>
            <a:endParaRPr kumimoji="1" lang="ja-JP" altLang="en-US"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740241241"/>
              </p:ext>
            </p:extLst>
          </p:nvPr>
        </p:nvGraphicFramePr>
        <p:xfrm>
          <a:off x="612279" y="2159519"/>
          <a:ext cx="6353994" cy="7425040"/>
        </p:xfrm>
        <a:graphic>
          <a:graphicData uri="http://schemas.openxmlformats.org/drawingml/2006/table">
            <a:tbl>
              <a:tblPr/>
              <a:tblGrid>
                <a:gridCol w="864096">
                  <a:extLst>
                    <a:ext uri="{9D8B030D-6E8A-4147-A177-3AD203B41FA5}">
                      <a16:colId xmlns:a16="http://schemas.microsoft.com/office/drawing/2014/main" val="20000"/>
                    </a:ext>
                  </a:extLst>
                </a:gridCol>
                <a:gridCol w="276089">
                  <a:extLst>
                    <a:ext uri="{9D8B030D-6E8A-4147-A177-3AD203B41FA5}">
                      <a16:colId xmlns:a16="http://schemas.microsoft.com/office/drawing/2014/main" val="1159970745"/>
                    </a:ext>
                  </a:extLst>
                </a:gridCol>
                <a:gridCol w="1452103">
                  <a:extLst>
                    <a:ext uri="{9D8B030D-6E8A-4147-A177-3AD203B41FA5}">
                      <a16:colId xmlns:a16="http://schemas.microsoft.com/office/drawing/2014/main" val="20001"/>
                    </a:ext>
                  </a:extLst>
                </a:gridCol>
                <a:gridCol w="864096">
                  <a:extLst>
                    <a:ext uri="{9D8B030D-6E8A-4147-A177-3AD203B41FA5}">
                      <a16:colId xmlns:a16="http://schemas.microsoft.com/office/drawing/2014/main" val="1437304132"/>
                    </a:ext>
                  </a:extLst>
                </a:gridCol>
                <a:gridCol w="2897610">
                  <a:extLst>
                    <a:ext uri="{9D8B030D-6E8A-4147-A177-3AD203B41FA5}">
                      <a16:colId xmlns:a16="http://schemas.microsoft.com/office/drawing/2014/main" val="20002"/>
                    </a:ext>
                  </a:extLst>
                </a:gridCol>
              </a:tblGrid>
              <a:tr h="918019">
                <a:tc gridSpan="5">
                  <a:txBody>
                    <a:bodyPr/>
                    <a:lstStyle/>
                    <a:p>
                      <a:pPr algn="l">
                        <a:spcAft>
                          <a:spcPts val="0"/>
                        </a:spcAft>
                      </a:pPr>
                      <a:endParaRPr lang="en-US" sz="1400" kern="100" dirty="0">
                        <a:latin typeface="ＭＳ Ｐゴシック" pitchFamily="50" charset="-128"/>
                        <a:ea typeface="ＭＳ Ｐゴシック" pitchFamily="50" charset="-128"/>
                        <a:cs typeface="Times New Roman"/>
                      </a:endParaRPr>
                    </a:p>
                    <a:p>
                      <a:pPr algn="l">
                        <a:spcAft>
                          <a:spcPts val="0"/>
                        </a:spcAft>
                      </a:pPr>
                      <a:r>
                        <a:rPr lang="ja-JP" altLang="en-US" sz="1400" kern="100" dirty="0">
                          <a:latin typeface="ＭＳ Ｐゴシック" pitchFamily="50" charset="-128"/>
                          <a:ea typeface="ＭＳ Ｐゴシック" pitchFamily="50" charset="-128"/>
                          <a:cs typeface="Times New Roman"/>
                        </a:rPr>
                        <a:t>　</a:t>
                      </a:r>
                      <a:r>
                        <a:rPr lang="ja-JP" sz="1400" kern="100" dirty="0">
                          <a:latin typeface="ＭＳ Ｐゴシック" pitchFamily="50" charset="-128"/>
                          <a:ea typeface="ＭＳ Ｐゴシック" pitchFamily="50" charset="-128"/>
                          <a:cs typeface="Times New Roman"/>
                        </a:rPr>
                        <a:t>【災害時連携取り決め事項】</a:t>
                      </a:r>
                    </a:p>
                    <a:p>
                      <a:pPr algn="ctr">
                        <a:spcAft>
                          <a:spcPts val="0"/>
                        </a:spcAft>
                      </a:pPr>
                      <a:r>
                        <a:rPr lang="ja-JP" sz="1400" kern="100" dirty="0">
                          <a:latin typeface="ＭＳ Ｐゴシック" pitchFamily="50" charset="-128"/>
                          <a:ea typeface="ＭＳ Ｐゴシック" pitchFamily="50" charset="-128"/>
                          <a:cs typeface="Times New Roman"/>
                        </a:rPr>
                        <a:t>支援施設の物品</a:t>
                      </a:r>
                      <a:r>
                        <a:rPr lang="ja-JP" altLang="en-US" sz="1400" kern="100" dirty="0">
                          <a:latin typeface="ＭＳ Ｐゴシック" pitchFamily="50" charset="-128"/>
                          <a:ea typeface="ＭＳ Ｐゴシック" pitchFamily="50" charset="-128"/>
                          <a:cs typeface="Times New Roman"/>
                        </a:rPr>
                        <a:t>を</a:t>
                      </a:r>
                      <a:r>
                        <a:rPr lang="ja-JP" sz="1400" kern="100" dirty="0">
                          <a:latin typeface="ＭＳ Ｐゴシック" pitchFamily="50" charset="-128"/>
                          <a:ea typeface="ＭＳ Ｐゴシック" pitchFamily="50" charset="-128"/>
                          <a:cs typeface="Times New Roman"/>
                        </a:rPr>
                        <a:t>使用・透析３時間・定期薬</a:t>
                      </a:r>
                      <a:r>
                        <a:rPr lang="en-US" sz="1400" kern="100" dirty="0">
                          <a:latin typeface="ＭＳ Ｐゴシック" pitchFamily="50" charset="-128"/>
                          <a:ea typeface="ＭＳ Ｐゴシック" pitchFamily="50" charset="-128"/>
                          <a:cs typeface="Times New Roman"/>
                        </a:rPr>
                        <a:t>(ESA</a:t>
                      </a:r>
                      <a:r>
                        <a:rPr lang="ja-JP" sz="1400" kern="100" dirty="0">
                          <a:latin typeface="ＭＳ Ｐゴシック" pitchFamily="50" charset="-128"/>
                          <a:ea typeface="ＭＳ Ｐゴシック" pitchFamily="50" charset="-128"/>
                          <a:cs typeface="Times New Roman"/>
                        </a:rPr>
                        <a:t>・</a:t>
                      </a:r>
                      <a:r>
                        <a:rPr lang="en-US" sz="1400" kern="100" dirty="0" err="1">
                          <a:latin typeface="ＭＳ Ｐゴシック" pitchFamily="50" charset="-128"/>
                          <a:ea typeface="ＭＳ Ｐゴシック" pitchFamily="50" charset="-128"/>
                          <a:cs typeface="Times New Roman"/>
                        </a:rPr>
                        <a:t>VitD</a:t>
                      </a:r>
                      <a:r>
                        <a:rPr lang="ja-JP" sz="1400" kern="100" dirty="0">
                          <a:latin typeface="ＭＳ Ｐゴシック" pitchFamily="50" charset="-128"/>
                          <a:ea typeface="ＭＳ Ｐゴシック" pitchFamily="50" charset="-128"/>
                          <a:cs typeface="Times New Roman"/>
                        </a:rPr>
                        <a:t>製剤等</a:t>
                      </a:r>
                      <a:r>
                        <a:rPr lang="en-US" sz="1400" kern="100" dirty="0">
                          <a:latin typeface="ＭＳ Ｐゴシック" pitchFamily="50" charset="-128"/>
                          <a:ea typeface="ＭＳ Ｐゴシック" pitchFamily="50" charset="-128"/>
                          <a:cs typeface="Times New Roman"/>
                        </a:rPr>
                        <a:t>)</a:t>
                      </a:r>
                      <a:r>
                        <a:rPr lang="ja-JP" sz="1400" kern="100" dirty="0">
                          <a:latin typeface="ＭＳ Ｐゴシック" pitchFamily="50" charset="-128"/>
                          <a:ea typeface="ＭＳ Ｐゴシック" pitchFamily="50" charset="-128"/>
                          <a:cs typeface="Times New Roman"/>
                        </a:rPr>
                        <a:t>は施行なし</a:t>
                      </a:r>
                    </a:p>
                    <a:p>
                      <a:pPr marR="114300" algn="r">
                        <a:spcAft>
                          <a:spcPts val="0"/>
                        </a:spcAft>
                      </a:pPr>
                      <a:r>
                        <a:rPr lang="en-US" sz="1400" kern="100" dirty="0">
                          <a:latin typeface="ＭＳ Ｐゴシック" pitchFamily="50" charset="-128"/>
                          <a:ea typeface="ＭＳ Ｐゴシック" pitchFamily="50" charset="-128"/>
                          <a:cs typeface="Times New Roman"/>
                        </a:rPr>
                        <a:t>2019</a:t>
                      </a:r>
                      <a:r>
                        <a:rPr lang="ja-JP" sz="1400" kern="100" dirty="0">
                          <a:latin typeface="ＭＳ Ｐゴシック" pitchFamily="50" charset="-128"/>
                          <a:ea typeface="ＭＳ Ｐゴシック" pitchFamily="50" charset="-128"/>
                          <a:cs typeface="Times New Roman"/>
                        </a:rPr>
                        <a:t>年「沖透南災」にて決定</a:t>
                      </a:r>
                    </a:p>
                    <a:p>
                      <a:pPr algn="r" latinLnBrk="1">
                        <a:spcAft>
                          <a:spcPts val="0"/>
                        </a:spcAft>
                      </a:pPr>
                      <a:r>
                        <a:rPr lang="ja-JP" sz="1400" kern="100" dirty="0">
                          <a:latin typeface="ＭＳ Ｐゴシック" pitchFamily="50" charset="-128"/>
                          <a:ea typeface="ＭＳ Ｐゴシック" pitchFamily="50" charset="-128"/>
                          <a:cs typeface="Times New Roman"/>
                        </a:rPr>
                        <a:t>　　　</a:t>
                      </a:r>
                    </a:p>
                  </a:txBody>
                  <a:tcPr marL="36698" marR="36698" marT="0" marB="0" anchor="ctr">
                    <a:lnL w="76200" cap="flat" cmpd="dbl"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76200" cap="flat" cmpd="dbl" algn="ctr">
                      <a:solidFill>
                        <a:srgbClr val="000000"/>
                      </a:solidFill>
                      <a:prstDash val="solid"/>
                      <a:round/>
                      <a:headEnd type="none" w="med" len="med"/>
                      <a:tailEnd type="none" w="med" len="med"/>
                    </a:lnT>
                    <a:lnB w="76200" cap="flat" cmpd="dbl"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76200" cap="flat" cmpd="dbl"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222271">
                <a:tc gridSpan="5">
                  <a:txBody>
                    <a:bodyPr/>
                    <a:lstStyle/>
                    <a:p>
                      <a:pPr algn="ctr">
                        <a:spcAft>
                          <a:spcPts val="0"/>
                        </a:spcAft>
                      </a:pPr>
                      <a:endParaRPr lang="en-US" sz="1300" kern="100" dirty="0">
                        <a:latin typeface="ＭＳ Ｐゴシック" pitchFamily="50" charset="-128"/>
                        <a:ea typeface="ＭＳ Ｐゴシック" pitchFamily="50" charset="-128"/>
                        <a:cs typeface="Times New Roman"/>
                      </a:endParaRPr>
                    </a:p>
                  </a:txBody>
                  <a:tcPr marL="36698" marR="36698" marT="0" marB="0" anchor="ctr">
                    <a:lnL>
                      <a:noFill/>
                    </a:lnL>
                    <a:lnR>
                      <a:noFill/>
                    </a:lnR>
                    <a:lnT w="762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tcPr>
                </a:tc>
                <a:extLst>
                  <a:ext uri="{0D108BD9-81ED-4DB2-BD59-A6C34878D82A}">
                    <a16:rowId xmlns:a16="http://schemas.microsoft.com/office/drawing/2014/main" val="10001"/>
                  </a:ext>
                </a:extLst>
              </a:tr>
              <a:tr h="412901">
                <a:tc>
                  <a:txBody>
                    <a:bodyPr/>
                    <a:lstStyle/>
                    <a:p>
                      <a:pPr algn="ctr">
                        <a:spcAft>
                          <a:spcPts val="0"/>
                        </a:spcAft>
                      </a:pPr>
                      <a:r>
                        <a:rPr lang="ja-JP" sz="1200" kern="100" dirty="0">
                          <a:effectLst/>
                          <a:latin typeface="+mn-ea"/>
                          <a:ea typeface="+mn-ea"/>
                          <a:cs typeface="Times New Roman" panose="02020603050405020304" pitchFamily="18" charset="0"/>
                        </a:rPr>
                        <a:t>施設名</a:t>
                      </a: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ja-JP" sz="1300" kern="100" dirty="0">
                        <a:latin typeface="ＭＳ Ｐゴシック" pitchFamily="50" charset="-128"/>
                        <a:ea typeface="ＭＳ Ｐゴシック" pitchFamily="50" charset="-128"/>
                        <a:cs typeface="Times New Roman"/>
                      </a:endParaRP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altLang="ja-JP" sz="1300" kern="100" dirty="0">
                          <a:latin typeface="ＭＳ Ｐゴシック" pitchFamily="50" charset="-128"/>
                          <a:ea typeface="+mn-ea"/>
                          <a:cs typeface="Times New Roman"/>
                        </a:rPr>
                        <a:t>患者氏名</a:t>
                      </a:r>
                    </a:p>
                    <a:p>
                      <a:pPr algn="ctr">
                        <a:spcAft>
                          <a:spcPts val="0"/>
                        </a:spcAft>
                      </a:pPr>
                      <a:r>
                        <a:rPr lang="en-US" altLang="ja-JP" sz="1300" kern="100" dirty="0">
                          <a:latin typeface="ＭＳ Ｐゴシック" pitchFamily="50" charset="-128"/>
                          <a:ea typeface="+mn-ea"/>
                          <a:cs typeface="Times New Roman"/>
                        </a:rPr>
                        <a:t>(</a:t>
                      </a:r>
                      <a:r>
                        <a:rPr lang="ja-JP" altLang="ja-JP" sz="1300" kern="100" dirty="0">
                          <a:latin typeface="ＭＳ Ｐゴシック" pitchFamily="50" charset="-128"/>
                          <a:ea typeface="+mn-ea"/>
                          <a:cs typeface="Times New Roman"/>
                        </a:rPr>
                        <a:t>生年月日</a:t>
                      </a:r>
                      <a:r>
                        <a:rPr lang="en-US" altLang="ja-JP" sz="1300" kern="100" dirty="0">
                          <a:latin typeface="ＭＳ Ｐゴシック" pitchFamily="50" charset="-128"/>
                          <a:ea typeface="+mn-ea"/>
                          <a:cs typeface="Times New Roman"/>
                        </a:rPr>
                        <a:t>)</a:t>
                      </a:r>
                      <a:endParaRPr lang="ja-JP" altLang="ja-JP" sz="1300" kern="100" dirty="0">
                        <a:latin typeface="ＭＳ Ｐゴシック" pitchFamily="50" charset="-128"/>
                        <a:ea typeface="+mn-ea"/>
                        <a:cs typeface="Times New Roman"/>
                      </a:endParaRP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endParaRPr lang="en-US" sz="1200" kern="100" dirty="0">
                        <a:latin typeface="ＭＳ Ｐゴシック" pitchFamily="50" charset="-128"/>
                        <a:ea typeface="ＭＳ Ｐゴシック" pitchFamily="50" charset="-128"/>
                        <a:cs typeface="Times New Roman"/>
                      </a:endParaRPr>
                    </a:p>
                    <a:p>
                      <a:pPr algn="r">
                        <a:spcAft>
                          <a:spcPts val="0"/>
                        </a:spcAft>
                      </a:pPr>
                      <a:r>
                        <a:rPr lang="en-US" sz="1400" kern="100" dirty="0">
                          <a:latin typeface="ＭＳ Ｐゴシック" pitchFamily="50" charset="-128"/>
                          <a:ea typeface="ＭＳ Ｐゴシック" pitchFamily="50" charset="-128"/>
                          <a:cs typeface="Times New Roman"/>
                        </a:rPr>
                        <a:t>(</a:t>
                      </a:r>
                      <a:r>
                        <a:rPr lang="ja-JP" sz="1400" kern="100" dirty="0">
                          <a:latin typeface="ＭＳ Ｐゴシック" pitchFamily="50" charset="-128"/>
                          <a:ea typeface="ＭＳ Ｐゴシック" pitchFamily="50" charset="-128"/>
                          <a:cs typeface="Times New Roman"/>
                        </a:rPr>
                        <a:t>　　　　</a:t>
                      </a:r>
                      <a:r>
                        <a:rPr lang="en-US" altLang="ja-JP" sz="1400" kern="100" dirty="0">
                          <a:latin typeface="ＭＳ Ｐゴシック" pitchFamily="50" charset="-128"/>
                          <a:ea typeface="ＭＳ Ｐゴシック" pitchFamily="50" charset="-128"/>
                          <a:cs typeface="Times New Roman"/>
                        </a:rPr>
                        <a:t>  </a:t>
                      </a:r>
                      <a:r>
                        <a:rPr lang="ja-JP" sz="1400" kern="100" dirty="0">
                          <a:latin typeface="ＭＳ Ｐゴシック" pitchFamily="50" charset="-128"/>
                          <a:ea typeface="ＭＳ Ｐゴシック" pitchFamily="50" charset="-128"/>
                          <a:cs typeface="Times New Roman"/>
                        </a:rPr>
                        <a:t>　年　</a:t>
                      </a:r>
                      <a:r>
                        <a:rPr lang="en-US" altLang="ja-JP" sz="1400" kern="100" dirty="0">
                          <a:latin typeface="ＭＳ Ｐゴシック" pitchFamily="50" charset="-128"/>
                          <a:ea typeface="ＭＳ Ｐゴシック" pitchFamily="50" charset="-128"/>
                          <a:cs typeface="Times New Roman"/>
                        </a:rPr>
                        <a:t>  </a:t>
                      </a:r>
                      <a:r>
                        <a:rPr lang="ja-JP" sz="1400" kern="100" dirty="0">
                          <a:latin typeface="ＭＳ Ｐゴシック" pitchFamily="50" charset="-128"/>
                          <a:ea typeface="ＭＳ Ｐゴシック" pitchFamily="50" charset="-128"/>
                          <a:cs typeface="Times New Roman"/>
                        </a:rPr>
                        <a:t>　　月　</a:t>
                      </a:r>
                      <a:r>
                        <a:rPr lang="en-US" altLang="ja-JP" sz="1400" kern="100" dirty="0">
                          <a:latin typeface="ＭＳ Ｐゴシック" pitchFamily="50" charset="-128"/>
                          <a:ea typeface="ＭＳ Ｐゴシック" pitchFamily="50" charset="-128"/>
                          <a:cs typeface="Times New Roman"/>
                        </a:rPr>
                        <a:t> </a:t>
                      </a:r>
                      <a:r>
                        <a:rPr lang="ja-JP" sz="1400" kern="100" dirty="0">
                          <a:latin typeface="ＭＳ Ｐゴシック" pitchFamily="50" charset="-128"/>
                          <a:ea typeface="ＭＳ Ｐゴシック" pitchFamily="50" charset="-128"/>
                          <a:cs typeface="Times New Roman"/>
                        </a:rPr>
                        <a:t>　　日生</a:t>
                      </a:r>
                      <a:r>
                        <a:rPr lang="en-US" sz="1400" kern="100" dirty="0">
                          <a:latin typeface="ＭＳ Ｐゴシック" pitchFamily="50" charset="-128"/>
                          <a:ea typeface="ＭＳ Ｐゴシック" pitchFamily="50" charset="-128"/>
                          <a:cs typeface="Times New Roman"/>
                        </a:rPr>
                        <a:t>)</a:t>
                      </a:r>
                      <a:endParaRPr lang="ja-JP" sz="1400" kern="100" dirty="0">
                        <a:latin typeface="ＭＳ Ｐゴシック" pitchFamily="50" charset="-128"/>
                        <a:ea typeface="ＭＳ Ｐゴシック" pitchFamily="50" charset="-128"/>
                        <a:cs typeface="Times New Roman"/>
                      </a:endParaRPr>
                    </a:p>
                  </a:txBody>
                  <a:tcPr marL="36698" marR="366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2901">
                <a:tc>
                  <a:txBody>
                    <a:bodyPr/>
                    <a:lstStyle/>
                    <a:p>
                      <a:pPr algn="ctr">
                        <a:spcAft>
                          <a:spcPts val="0"/>
                        </a:spcAft>
                      </a:pPr>
                      <a:r>
                        <a:rPr lang="ja-JP" sz="1200" kern="100" dirty="0">
                          <a:effectLst/>
                          <a:latin typeface="+mn-ea"/>
                          <a:ea typeface="+mn-ea"/>
                          <a:cs typeface="Times New Roman" panose="02020603050405020304" pitchFamily="18" charset="0"/>
                        </a:rPr>
                        <a:t>担当者</a:t>
                      </a: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ja-JP" sz="1300" kern="100" dirty="0">
                        <a:latin typeface="ＭＳ Ｐゴシック" pitchFamily="50" charset="-128"/>
                        <a:ea typeface="ＭＳ Ｐゴシック" pitchFamily="50" charset="-128"/>
                        <a:cs typeface="Times New Roman"/>
                      </a:endParaRP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ja-JP" sz="1300" kern="100" dirty="0">
                        <a:latin typeface="ＭＳ Ｐゴシック" pitchFamily="50" charset="-128"/>
                        <a:ea typeface="ＭＳ Ｐゴシック" pitchFamily="50" charset="-128"/>
                        <a:cs typeface="Times New Roman"/>
                      </a:endParaRP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3"/>
                  </a:ext>
                </a:extLst>
              </a:tr>
              <a:tr h="222271">
                <a:tc>
                  <a:txBody>
                    <a:bodyPr/>
                    <a:lstStyle/>
                    <a:p>
                      <a:pPr algn="ctr">
                        <a:spcAft>
                          <a:spcPts val="0"/>
                        </a:spcAft>
                      </a:pPr>
                      <a:endParaRPr lang="en-US" sz="1300" kern="100">
                        <a:latin typeface="ＭＳ Ｐゴシック" pitchFamily="50" charset="-128"/>
                        <a:ea typeface="ＭＳ Ｐゴシック" pitchFamily="50" charset="-128"/>
                        <a:cs typeface="Times New Roman"/>
                      </a:endParaRPr>
                    </a:p>
                  </a:txBody>
                  <a:tcPr marL="36698" marR="3669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endParaRPr lang="en-US" sz="1300" kern="100" dirty="0">
                        <a:latin typeface="ＭＳ Ｐゴシック" pitchFamily="50" charset="-128"/>
                        <a:ea typeface="ＭＳ Ｐゴシック" pitchFamily="50" charset="-128"/>
                        <a:cs typeface="Times New Roman"/>
                      </a:endParaRPr>
                    </a:p>
                  </a:txBody>
                  <a:tcPr marL="36698" marR="366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1300" kern="100" dirty="0">
                        <a:latin typeface="ＭＳ Ｐゴシック" pitchFamily="50" charset="-128"/>
                        <a:ea typeface="ＭＳ Ｐゴシック" pitchFamily="50" charset="-128"/>
                        <a:cs typeface="Times New Roman"/>
                      </a:endParaRPr>
                    </a:p>
                  </a:txBody>
                  <a:tcPr marL="36698" marR="366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12700" cmpd="sng">
                      <a:noFill/>
                      <a:prstDash val="soli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222271">
                <a:tc gridSpan="5">
                  <a:txBody>
                    <a:bodyPr/>
                    <a:lstStyle/>
                    <a:p>
                      <a:pPr algn="ctr">
                        <a:spcAft>
                          <a:spcPts val="0"/>
                        </a:spcAft>
                      </a:pPr>
                      <a:r>
                        <a:rPr lang="ja-JP" sz="1200" kern="100" dirty="0">
                          <a:latin typeface="ＭＳ Ｐゴシック" pitchFamily="50" charset="-128"/>
                          <a:ea typeface="ＭＳ Ｐゴシック" pitchFamily="50" charset="-128"/>
                          <a:cs typeface="Times New Roman"/>
                        </a:rPr>
                        <a:t>該当する内容に</a:t>
                      </a:r>
                      <a:r>
                        <a:rPr lang="ja-JP" sz="1200" kern="100" dirty="0">
                          <a:latin typeface="ＭＳ Ｐゴシック" pitchFamily="50" charset="-128"/>
                          <a:ea typeface="ＭＳ Ｐゴシック" pitchFamily="50" charset="-128"/>
                          <a:cs typeface="Segoe UI Symbol"/>
                        </a:rPr>
                        <a:t>☑</a:t>
                      </a:r>
                      <a:r>
                        <a:rPr lang="ja-JP" sz="1200" kern="100" dirty="0">
                          <a:latin typeface="ＭＳ Ｐゴシック" pitchFamily="50" charset="-128"/>
                          <a:ea typeface="ＭＳ Ｐゴシック" pitchFamily="50" charset="-128"/>
                          <a:cs typeface="Times New Roman"/>
                        </a:rPr>
                        <a:t>してください　</a:t>
                      </a:r>
                      <a:r>
                        <a:rPr lang="en-US" sz="1200" kern="100" dirty="0">
                          <a:latin typeface="ＭＳ Ｐゴシック" pitchFamily="50" charset="-128"/>
                          <a:ea typeface="ＭＳ Ｐゴシック" pitchFamily="50" charset="-128"/>
                          <a:cs typeface="Times New Roman"/>
                        </a:rPr>
                        <a:t>(</a:t>
                      </a:r>
                      <a:r>
                        <a:rPr lang="ja-JP" sz="1200" kern="100" dirty="0">
                          <a:latin typeface="ＭＳ Ｐゴシック" pitchFamily="50" charset="-128"/>
                          <a:ea typeface="ＭＳ Ｐゴシック" pitchFamily="50" charset="-128"/>
                          <a:cs typeface="Times New Roman"/>
                        </a:rPr>
                        <a:t>原則「※」は施行なし</a:t>
                      </a:r>
                      <a:r>
                        <a:rPr lang="en-US" sz="1200" kern="100" dirty="0">
                          <a:latin typeface="ＭＳ Ｐゴシック" pitchFamily="50" charset="-128"/>
                          <a:ea typeface="ＭＳ Ｐゴシック" pitchFamily="50" charset="-128"/>
                          <a:cs typeface="Times New Roman"/>
                        </a:rPr>
                        <a:t>)</a:t>
                      </a:r>
                      <a:endParaRPr lang="ja-JP" sz="1200" kern="100" dirty="0">
                        <a:latin typeface="ＭＳ Ｐゴシック" pitchFamily="50" charset="-128"/>
                        <a:ea typeface="ＭＳ Ｐゴシック" pitchFamily="50" charset="-128"/>
                        <a:cs typeface="Times New Roman"/>
                      </a:endParaRP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5"/>
                  </a:ext>
                </a:extLst>
              </a:tr>
              <a:tr h="444542">
                <a:tc gridSpan="2">
                  <a:txBody>
                    <a:bodyPr/>
                    <a:lstStyle/>
                    <a:p>
                      <a:pPr algn="ctr">
                        <a:spcAft>
                          <a:spcPts val="0"/>
                        </a:spcAft>
                      </a:pPr>
                      <a:r>
                        <a:rPr lang="ja-JP" sz="1200" kern="100" dirty="0">
                          <a:latin typeface="ＭＳ Ｐゴシック" pitchFamily="50" charset="-128"/>
                          <a:ea typeface="ＭＳ Ｐゴシック" pitchFamily="50" charset="-128"/>
                          <a:cs typeface="Times New Roman"/>
                        </a:rPr>
                        <a:t>必須使用品</a:t>
                      </a: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spcAft>
                          <a:spcPts val="0"/>
                        </a:spcAft>
                      </a:pPr>
                      <a:endParaRPr lang="ja-JP" sz="1200" kern="100" dirty="0">
                        <a:latin typeface="ＭＳ Ｐゴシック" pitchFamily="50" charset="-128"/>
                        <a:ea typeface="ＭＳ Ｐゴシック" pitchFamily="50" charset="-128"/>
                        <a:cs typeface="Times New Roman"/>
                      </a:endParaRP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l">
                        <a:spcAft>
                          <a:spcPts val="0"/>
                        </a:spcAft>
                      </a:pPr>
                      <a:r>
                        <a:rPr lang="ja-JP" altLang="en-US" sz="1200" kern="100" dirty="0">
                          <a:latin typeface="ＭＳ Ｐゴシック" pitchFamily="50" charset="-128"/>
                          <a:ea typeface="ＭＳ Ｐゴシック" pitchFamily="50" charset="-128"/>
                          <a:cs typeface="Times New Roman"/>
                        </a:rPr>
                        <a:t>□ </a:t>
                      </a:r>
                      <a:r>
                        <a:rPr lang="ja-JP" sz="1200" kern="100" dirty="0">
                          <a:latin typeface="ＭＳ Ｐゴシック" pitchFamily="50" charset="-128"/>
                          <a:ea typeface="ＭＳ Ｐゴシック" pitchFamily="50" charset="-128"/>
                          <a:cs typeface="Times New Roman"/>
                        </a:rPr>
                        <a:t>透析剤</a:t>
                      </a:r>
                      <a:r>
                        <a:rPr lang="en-US" altLang="ja-JP" sz="1200" kern="100" dirty="0">
                          <a:latin typeface="ＭＳ Ｐゴシック" pitchFamily="50" charset="-128"/>
                          <a:ea typeface="ＭＳ Ｐゴシック" pitchFamily="50" charset="-128"/>
                          <a:cs typeface="Times New Roman"/>
                        </a:rPr>
                        <a:t>(                                                    )</a:t>
                      </a:r>
                      <a:r>
                        <a:rPr lang="ja-JP" sz="1200" kern="100" dirty="0">
                          <a:latin typeface="ＭＳ Ｐゴシック" pitchFamily="50" charset="-128"/>
                          <a:ea typeface="ＭＳ Ｐゴシック" pitchFamily="50" charset="-128"/>
                          <a:cs typeface="Times New Roman"/>
                        </a:rPr>
                        <a:t>…</a:t>
                      </a:r>
                      <a:r>
                        <a:rPr lang="en-US" sz="1200" kern="100" dirty="0">
                          <a:latin typeface="ＭＳ Ｐゴシック" pitchFamily="50" charset="-128"/>
                          <a:ea typeface="ＭＳ Ｐゴシック" pitchFamily="50" charset="-128"/>
                          <a:cs typeface="Times New Roman"/>
                        </a:rPr>
                        <a:t>1</a:t>
                      </a:r>
                      <a:r>
                        <a:rPr lang="ja-JP" sz="1200" kern="100" dirty="0">
                          <a:latin typeface="ＭＳ Ｐゴシック" pitchFamily="50" charset="-128"/>
                          <a:ea typeface="ＭＳ Ｐゴシック" pitchFamily="50" charset="-128"/>
                          <a:cs typeface="Times New Roman"/>
                        </a:rPr>
                        <a:t>組</a:t>
                      </a:r>
                    </a:p>
                    <a:p>
                      <a:pPr algn="l">
                        <a:spcAft>
                          <a:spcPts val="0"/>
                        </a:spcAft>
                      </a:pPr>
                      <a:r>
                        <a:rPr lang="ja-JP" altLang="en-US" sz="1200" kern="100" dirty="0">
                          <a:latin typeface="ＭＳ Ｐゴシック" pitchFamily="50" charset="-128"/>
                          <a:ea typeface="ＭＳ Ｐゴシック" pitchFamily="50" charset="-128"/>
                          <a:cs typeface="Times New Roman"/>
                        </a:rPr>
                        <a:t>□ 透析</a:t>
                      </a:r>
                      <a:r>
                        <a:rPr lang="ja-JP" sz="1200" kern="100" dirty="0">
                          <a:latin typeface="ＭＳ Ｐゴシック" pitchFamily="50" charset="-128"/>
                          <a:ea typeface="ＭＳ Ｐゴシック" pitchFamily="50" charset="-128"/>
                          <a:cs typeface="Times New Roman"/>
                        </a:rPr>
                        <a:t>回路</a:t>
                      </a:r>
                      <a:r>
                        <a:rPr lang="en-US" altLang="ja-JP" sz="1200" kern="100" dirty="0">
                          <a:latin typeface="ＭＳ Ｐゴシック" pitchFamily="50" charset="-128"/>
                          <a:ea typeface="+mn-ea"/>
                          <a:cs typeface="Times New Roman"/>
                        </a:rPr>
                        <a:t>(                                                    )</a:t>
                      </a:r>
                      <a:r>
                        <a:rPr lang="ja-JP" altLang="ja-JP" sz="1200" kern="100" dirty="0">
                          <a:latin typeface="ＭＳ Ｐゴシック" pitchFamily="50" charset="-128"/>
                          <a:ea typeface="+mn-ea"/>
                          <a:cs typeface="Times New Roman"/>
                        </a:rPr>
                        <a:t>…</a:t>
                      </a:r>
                      <a:r>
                        <a:rPr lang="en-US" altLang="ja-JP" sz="1200" kern="100" dirty="0">
                          <a:latin typeface="ＭＳ Ｐゴシック" pitchFamily="50" charset="-128"/>
                          <a:ea typeface="+mn-ea"/>
                          <a:cs typeface="Times New Roman"/>
                        </a:rPr>
                        <a:t>1</a:t>
                      </a:r>
                      <a:r>
                        <a:rPr lang="ja-JP" altLang="ja-JP" sz="1200" kern="100" dirty="0">
                          <a:latin typeface="ＭＳ Ｐゴシック" pitchFamily="50" charset="-128"/>
                          <a:ea typeface="+mn-ea"/>
                          <a:cs typeface="Times New Roman"/>
                        </a:rPr>
                        <a:t>組</a:t>
                      </a:r>
                      <a:endParaRPr lang="ja-JP" sz="1200" kern="100" dirty="0">
                        <a:latin typeface="ＭＳ Ｐゴシック" pitchFamily="50" charset="-128"/>
                        <a:ea typeface="ＭＳ Ｐゴシック" pitchFamily="50" charset="-128"/>
                        <a:cs typeface="Times New Roman"/>
                      </a:endParaRPr>
                    </a:p>
                  </a:txBody>
                  <a:tcPr marL="36698" marR="3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6"/>
                  </a:ext>
                </a:extLst>
              </a:tr>
              <a:tr h="444542">
                <a:tc gridSpan="2">
                  <a:txBody>
                    <a:bodyPr/>
                    <a:lstStyle/>
                    <a:p>
                      <a:pPr algn="ctr">
                        <a:spcAft>
                          <a:spcPts val="0"/>
                        </a:spcAft>
                      </a:pPr>
                      <a:r>
                        <a:rPr lang="ja-JP" sz="1200" kern="100" dirty="0">
                          <a:latin typeface="ＭＳ Ｐゴシック" pitchFamily="50" charset="-128"/>
                          <a:ea typeface="ＭＳ Ｐゴシック" pitchFamily="50" charset="-128"/>
                          <a:cs typeface="Times New Roman"/>
                        </a:rPr>
                        <a:t>治療内容</a:t>
                      </a: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spcAft>
                          <a:spcPts val="0"/>
                        </a:spcAft>
                      </a:pPr>
                      <a:endParaRPr lang="ja-JP" sz="1200" kern="100" dirty="0">
                        <a:latin typeface="ＭＳ Ｐゴシック" pitchFamily="50" charset="-128"/>
                        <a:ea typeface="ＭＳ Ｐゴシック" pitchFamily="50" charset="-128"/>
                        <a:cs typeface="Times New Roman"/>
                      </a:endParaRP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l">
                        <a:spcAft>
                          <a:spcPts val="0"/>
                        </a:spcAft>
                      </a:pPr>
                      <a:r>
                        <a:rPr lang="ja-JP" sz="1200" kern="100" dirty="0">
                          <a:latin typeface="ＭＳ Ｐゴシック" pitchFamily="50" charset="-128"/>
                          <a:ea typeface="ＭＳ Ｐゴシック" pitchFamily="50" charset="-128"/>
                          <a:cs typeface="Segoe UI Symbol"/>
                        </a:rPr>
                        <a:t>□</a:t>
                      </a:r>
                      <a:r>
                        <a:rPr lang="en-US" sz="1200" kern="100" dirty="0">
                          <a:latin typeface="ＭＳ Ｐゴシック" pitchFamily="50" charset="-128"/>
                          <a:ea typeface="ＭＳ Ｐゴシック" pitchFamily="50" charset="-128"/>
                          <a:cs typeface="Times New Roman"/>
                        </a:rPr>
                        <a:t> HD</a:t>
                      </a:r>
                      <a:r>
                        <a:rPr lang="ja-JP" sz="1200" kern="100" dirty="0">
                          <a:latin typeface="ＭＳ Ｐゴシック" pitchFamily="50" charset="-128"/>
                          <a:ea typeface="ＭＳ Ｐゴシック" pitchFamily="50" charset="-128"/>
                          <a:cs typeface="Times New Roman"/>
                        </a:rPr>
                        <a:t>　</a:t>
                      </a:r>
                      <a:r>
                        <a:rPr lang="ja-JP" sz="1200" kern="100" dirty="0">
                          <a:ln>
                            <a:noFill/>
                          </a:ln>
                          <a:latin typeface="ＭＳ Ｐゴシック" pitchFamily="50" charset="-128"/>
                          <a:ea typeface="ＭＳ Ｐゴシック" pitchFamily="50" charset="-128"/>
                          <a:cs typeface="Times New Roman"/>
                        </a:rPr>
                        <a:t> </a:t>
                      </a:r>
                      <a:r>
                        <a:rPr lang="en-US" sz="1200" kern="100" dirty="0">
                          <a:ln>
                            <a:noFill/>
                          </a:ln>
                          <a:latin typeface="ＭＳ Ｐゴシック" pitchFamily="50" charset="-128"/>
                          <a:ea typeface="ＭＳ Ｐゴシック" pitchFamily="50" charset="-128"/>
                          <a:cs typeface="Times New Roman"/>
                        </a:rPr>
                        <a:t>(</a:t>
                      </a:r>
                      <a:r>
                        <a:rPr lang="ja-JP" sz="1200" kern="100" dirty="0">
                          <a:ln>
                            <a:noFill/>
                          </a:ln>
                          <a:latin typeface="ＭＳ Ｐゴシック" pitchFamily="50" charset="-128"/>
                          <a:ea typeface="ＭＳ Ｐゴシック" pitchFamily="50" charset="-128"/>
                          <a:cs typeface="Times New Roman"/>
                        </a:rPr>
                        <a:t>　　</a:t>
                      </a:r>
                      <a:r>
                        <a:rPr lang="en-US" sz="1200" kern="100" dirty="0">
                          <a:ln>
                            <a:noFill/>
                          </a:ln>
                          <a:latin typeface="ＭＳ Ｐゴシック" pitchFamily="50" charset="-128"/>
                          <a:ea typeface="ＭＳ Ｐゴシック" pitchFamily="50" charset="-128"/>
                          <a:cs typeface="Times New Roman"/>
                        </a:rPr>
                        <a:t>)</a:t>
                      </a:r>
                      <a:r>
                        <a:rPr lang="ja-JP" sz="1200" kern="100" dirty="0">
                          <a:latin typeface="ＭＳ Ｐゴシック" pitchFamily="50" charset="-128"/>
                          <a:ea typeface="ＭＳ Ｐゴシック" pitchFamily="50" charset="-128"/>
                          <a:cs typeface="Times New Roman"/>
                        </a:rPr>
                        <a:t>時間　</a:t>
                      </a:r>
                    </a:p>
                    <a:p>
                      <a:pPr algn="l">
                        <a:spcAft>
                          <a:spcPts val="0"/>
                        </a:spcAft>
                      </a:pPr>
                      <a:r>
                        <a:rPr lang="ja-JP" sz="1200" kern="100" dirty="0">
                          <a:latin typeface="ＭＳ Ｐゴシック" pitchFamily="50" charset="-128"/>
                          <a:ea typeface="ＭＳ Ｐゴシック" pitchFamily="50" charset="-128"/>
                          <a:cs typeface="Times New Roman"/>
                        </a:rPr>
                        <a:t>　※□</a:t>
                      </a:r>
                      <a:r>
                        <a:rPr lang="en-US" sz="1200" kern="100" dirty="0">
                          <a:latin typeface="ＭＳ Ｐゴシック" pitchFamily="50" charset="-128"/>
                          <a:ea typeface="ＭＳ Ｐゴシック" pitchFamily="50" charset="-128"/>
                          <a:cs typeface="Times New Roman"/>
                        </a:rPr>
                        <a:t> I-HDF</a:t>
                      </a:r>
                      <a:r>
                        <a:rPr lang="ja-JP" sz="1200" kern="100" dirty="0">
                          <a:latin typeface="ＭＳ Ｐゴシック" pitchFamily="50" charset="-128"/>
                          <a:ea typeface="ＭＳ Ｐゴシック" pitchFamily="50" charset="-128"/>
                          <a:cs typeface="Times New Roman"/>
                        </a:rPr>
                        <a:t>　 </a:t>
                      </a:r>
                      <a:r>
                        <a:rPr lang="en-US" sz="1200" kern="100" dirty="0">
                          <a:latin typeface="ＭＳ Ｐゴシック" pitchFamily="50" charset="-128"/>
                          <a:ea typeface="ＭＳ Ｐゴシック" pitchFamily="50" charset="-128"/>
                          <a:cs typeface="Times New Roman"/>
                        </a:rPr>
                        <a:t>(</a:t>
                      </a:r>
                      <a:r>
                        <a:rPr lang="ja-JP" sz="1200" kern="100" dirty="0">
                          <a:latin typeface="ＭＳ Ｐゴシック" pitchFamily="50" charset="-128"/>
                          <a:ea typeface="ＭＳ Ｐゴシック" pitchFamily="50" charset="-128"/>
                          <a:cs typeface="Times New Roman"/>
                        </a:rPr>
                        <a:t>　　</a:t>
                      </a:r>
                      <a:r>
                        <a:rPr lang="en-US" sz="1200" kern="100" dirty="0">
                          <a:latin typeface="ＭＳ Ｐゴシック" pitchFamily="50" charset="-128"/>
                          <a:ea typeface="ＭＳ Ｐゴシック" pitchFamily="50" charset="-128"/>
                          <a:cs typeface="Times New Roman"/>
                        </a:rPr>
                        <a:t>)</a:t>
                      </a:r>
                      <a:r>
                        <a:rPr lang="ja-JP" sz="1200" kern="100" dirty="0">
                          <a:latin typeface="ＭＳ Ｐゴシック" pitchFamily="50" charset="-128"/>
                          <a:ea typeface="ＭＳ Ｐゴシック" pitchFamily="50" charset="-128"/>
                          <a:cs typeface="Times New Roman"/>
                        </a:rPr>
                        <a:t>時間　　※□</a:t>
                      </a:r>
                      <a:r>
                        <a:rPr lang="en-US" sz="1200" kern="100" dirty="0">
                          <a:latin typeface="ＭＳ Ｐゴシック" pitchFamily="50" charset="-128"/>
                          <a:ea typeface="ＭＳ Ｐゴシック" pitchFamily="50" charset="-128"/>
                          <a:cs typeface="Times New Roman"/>
                        </a:rPr>
                        <a:t> O-HDF</a:t>
                      </a:r>
                      <a:r>
                        <a:rPr lang="ja-JP" sz="1200" kern="100" dirty="0">
                          <a:effectLst>
                            <a:outerShdw blurRad="50800" dist="50800" dir="5400000" algn="ctr" rotWithShape="0">
                              <a:schemeClr val="bg1"/>
                            </a:outerShdw>
                          </a:effectLst>
                          <a:latin typeface="ＭＳ Ｐゴシック" pitchFamily="50" charset="-128"/>
                          <a:ea typeface="ＭＳ Ｐゴシック" pitchFamily="50" charset="-128"/>
                          <a:cs typeface="Times New Roman"/>
                        </a:rPr>
                        <a:t>　</a:t>
                      </a:r>
                      <a:r>
                        <a:rPr lang="en-US" sz="1200" kern="100" dirty="0">
                          <a:effectLst>
                            <a:outerShdw blurRad="50800" dist="50800" dir="5400000" algn="ctr" rotWithShape="0">
                              <a:schemeClr val="bg1"/>
                            </a:outerShdw>
                          </a:effectLst>
                          <a:latin typeface="ＭＳ Ｐゴシック" pitchFamily="50" charset="-128"/>
                          <a:ea typeface="ＭＳ Ｐゴシック" pitchFamily="50" charset="-128"/>
                          <a:cs typeface="Times New Roman"/>
                        </a:rPr>
                        <a:t>(</a:t>
                      </a:r>
                      <a:r>
                        <a:rPr lang="ja-JP" sz="1200" kern="100" dirty="0">
                          <a:effectLst>
                            <a:outerShdw blurRad="50800" dist="50800" dir="5400000" algn="ctr" rotWithShape="0">
                              <a:schemeClr val="bg1"/>
                            </a:outerShdw>
                          </a:effectLst>
                          <a:latin typeface="ＭＳ Ｐゴシック" pitchFamily="50" charset="-128"/>
                          <a:ea typeface="ＭＳ Ｐゴシック" pitchFamily="50" charset="-128"/>
                          <a:cs typeface="Times New Roman"/>
                        </a:rPr>
                        <a:t>　　</a:t>
                      </a:r>
                      <a:r>
                        <a:rPr lang="en-US" sz="1200" kern="100" dirty="0">
                          <a:effectLst>
                            <a:outerShdw blurRad="50800" dist="50800" dir="5400000" algn="ctr" rotWithShape="0">
                              <a:schemeClr val="bg1"/>
                            </a:outerShdw>
                          </a:effectLst>
                          <a:latin typeface="ＭＳ Ｐゴシック" pitchFamily="50" charset="-128"/>
                          <a:ea typeface="ＭＳ Ｐゴシック" pitchFamily="50" charset="-128"/>
                          <a:cs typeface="Times New Roman"/>
                        </a:rPr>
                        <a:t>)</a:t>
                      </a:r>
                      <a:r>
                        <a:rPr lang="ja-JP" sz="1200" kern="100" dirty="0">
                          <a:latin typeface="ＭＳ Ｐゴシック" pitchFamily="50" charset="-128"/>
                          <a:ea typeface="ＭＳ Ｐゴシック" pitchFamily="50" charset="-128"/>
                          <a:cs typeface="Times New Roman"/>
                        </a:rPr>
                        <a:t>時間</a:t>
                      </a:r>
                    </a:p>
                  </a:txBody>
                  <a:tcPr marL="36698" marR="3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7"/>
                  </a:ext>
                </a:extLst>
              </a:tr>
              <a:tr h="444542">
                <a:tc gridSpan="2">
                  <a:txBody>
                    <a:bodyPr/>
                    <a:lstStyle/>
                    <a:p>
                      <a:pPr algn="ctr">
                        <a:spcAft>
                          <a:spcPts val="0"/>
                        </a:spcAft>
                      </a:pPr>
                      <a:r>
                        <a:rPr lang="ja-JP" sz="1200" kern="100" dirty="0">
                          <a:latin typeface="ＭＳ Ｐゴシック" pitchFamily="50" charset="-128"/>
                          <a:ea typeface="ＭＳ Ｐゴシック" pitchFamily="50" charset="-128"/>
                          <a:cs typeface="Times New Roman"/>
                        </a:rPr>
                        <a:t>ダイアライザー</a:t>
                      </a: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spcAft>
                          <a:spcPts val="0"/>
                        </a:spcAft>
                      </a:pPr>
                      <a:endParaRPr lang="ja-JP" sz="1200" kern="100" dirty="0">
                        <a:latin typeface="ＭＳ Ｐゴシック" pitchFamily="50" charset="-128"/>
                        <a:ea typeface="ＭＳ Ｐゴシック" pitchFamily="50" charset="-128"/>
                        <a:cs typeface="Times New Roman"/>
                      </a:endParaRP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l">
                        <a:spcAft>
                          <a:spcPts val="0"/>
                        </a:spcAft>
                      </a:pPr>
                      <a:r>
                        <a:rPr lang="ja-JP" sz="1200" kern="100" dirty="0">
                          <a:latin typeface="ＭＳ Ｐゴシック" pitchFamily="50" charset="-128"/>
                          <a:ea typeface="ＭＳ Ｐゴシック" pitchFamily="50" charset="-128"/>
                          <a:cs typeface="Times New Roman"/>
                        </a:rPr>
                        <a:t>□ 商品名：</a:t>
                      </a:r>
                      <a:r>
                        <a:rPr lang="en-US" sz="1200" kern="100" dirty="0">
                          <a:latin typeface="ＭＳ Ｐゴシック" pitchFamily="50" charset="-128"/>
                          <a:ea typeface="ＭＳ Ｐゴシック" pitchFamily="50" charset="-128"/>
                          <a:cs typeface="Times New Roman"/>
                        </a:rPr>
                        <a:t>(</a:t>
                      </a:r>
                      <a:r>
                        <a:rPr lang="ja-JP" sz="1200" kern="100" dirty="0">
                          <a:latin typeface="ＭＳ Ｐゴシック" pitchFamily="50" charset="-128"/>
                          <a:ea typeface="ＭＳ Ｐゴシック" pitchFamily="50" charset="-128"/>
                          <a:cs typeface="Times New Roman"/>
                        </a:rPr>
                        <a:t>　　　　　　　　　　</a:t>
                      </a:r>
                      <a:r>
                        <a:rPr lang="en-US" sz="1200" kern="100" dirty="0">
                          <a:latin typeface="ＭＳ Ｐゴシック" pitchFamily="50" charset="-128"/>
                          <a:ea typeface="ＭＳ Ｐゴシック" pitchFamily="50" charset="-128"/>
                          <a:cs typeface="Times New Roman"/>
                        </a:rPr>
                        <a:t>)</a:t>
                      </a:r>
                      <a:endParaRPr lang="ja-JP" sz="1200" kern="100" dirty="0">
                        <a:latin typeface="ＭＳ Ｐゴシック" pitchFamily="50" charset="-128"/>
                        <a:ea typeface="ＭＳ Ｐゴシック" pitchFamily="50" charset="-128"/>
                        <a:cs typeface="Times New Roman"/>
                      </a:endParaRPr>
                    </a:p>
                    <a:p>
                      <a:pPr indent="152400" algn="l">
                        <a:spcAft>
                          <a:spcPts val="0"/>
                        </a:spcAft>
                      </a:pPr>
                      <a:r>
                        <a:rPr lang="ja-JP" sz="1200" kern="100" dirty="0">
                          <a:latin typeface="ＭＳ Ｐゴシック" pitchFamily="50" charset="-128"/>
                          <a:ea typeface="ＭＳ Ｐゴシック" pitchFamily="50" charset="-128"/>
                          <a:cs typeface="Times New Roman"/>
                        </a:rPr>
                        <a:t>※□ 持ち込み　</a:t>
                      </a:r>
                    </a:p>
                  </a:txBody>
                  <a:tcPr marL="36698" marR="3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8"/>
                  </a:ext>
                </a:extLst>
              </a:tr>
              <a:tr h="889082">
                <a:tc gridSpan="2">
                  <a:txBody>
                    <a:bodyPr/>
                    <a:lstStyle/>
                    <a:p>
                      <a:pPr algn="ctr">
                        <a:spcAft>
                          <a:spcPts val="0"/>
                        </a:spcAft>
                      </a:pPr>
                      <a:r>
                        <a:rPr lang="ja-JP" sz="1200" kern="100" dirty="0">
                          <a:latin typeface="ＭＳ Ｐゴシック" pitchFamily="50" charset="-128"/>
                          <a:ea typeface="ＭＳ Ｐゴシック" pitchFamily="50" charset="-128"/>
                          <a:cs typeface="Times New Roman"/>
                        </a:rPr>
                        <a:t>抗凝固剤</a:t>
                      </a: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spcAft>
                          <a:spcPts val="0"/>
                        </a:spcAft>
                      </a:pPr>
                      <a:endParaRPr lang="ja-JP" sz="1200" kern="100" dirty="0">
                        <a:latin typeface="ＭＳ Ｐゴシック" pitchFamily="50" charset="-128"/>
                        <a:ea typeface="ＭＳ Ｐゴシック" pitchFamily="50" charset="-128"/>
                        <a:cs typeface="Times New Roman"/>
                      </a:endParaRP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l">
                        <a:spcAft>
                          <a:spcPts val="0"/>
                        </a:spcAft>
                      </a:pPr>
                      <a:r>
                        <a:rPr lang="ja-JP" sz="1200" kern="100" dirty="0">
                          <a:latin typeface="ＭＳ Ｐゴシック" pitchFamily="50" charset="-128"/>
                          <a:ea typeface="ＭＳ Ｐゴシック" pitchFamily="50" charset="-128"/>
                          <a:cs typeface="Times New Roman"/>
                        </a:rPr>
                        <a:t>□ヘパリン</a:t>
                      </a:r>
                      <a:r>
                        <a:rPr lang="en-US" sz="1200" kern="100" dirty="0">
                          <a:latin typeface="ＭＳ Ｐゴシック" pitchFamily="50" charset="-128"/>
                          <a:ea typeface="ＭＳ Ｐゴシック" pitchFamily="50" charset="-128"/>
                          <a:cs typeface="Times New Roman"/>
                        </a:rPr>
                        <a:t>Na</a:t>
                      </a:r>
                      <a:r>
                        <a:rPr lang="ja-JP" sz="1200" kern="100" dirty="0">
                          <a:latin typeface="ＭＳ Ｐゴシック" pitchFamily="50" charset="-128"/>
                          <a:ea typeface="ＭＳ Ｐゴシック" pitchFamily="50" charset="-128"/>
                          <a:cs typeface="Times New Roman"/>
                        </a:rPr>
                        <a:t>…</a:t>
                      </a:r>
                      <a:r>
                        <a:rPr lang="en-US" sz="1200" kern="100" dirty="0">
                          <a:latin typeface="ＭＳ Ｐゴシック" pitchFamily="50" charset="-128"/>
                          <a:ea typeface="ＭＳ Ｐゴシック" pitchFamily="50" charset="-128"/>
                          <a:cs typeface="Times New Roman"/>
                        </a:rPr>
                        <a:t>(</a:t>
                      </a:r>
                      <a:r>
                        <a:rPr lang="ja-JP" sz="1200" kern="100" dirty="0">
                          <a:latin typeface="ＭＳ Ｐゴシック" pitchFamily="50" charset="-128"/>
                          <a:ea typeface="ＭＳ Ｐゴシック" pitchFamily="50" charset="-128"/>
                          <a:cs typeface="Times New Roman"/>
                        </a:rPr>
                        <a:t>□</a:t>
                      </a:r>
                      <a:r>
                        <a:rPr lang="en-US" sz="1200" kern="100" dirty="0">
                          <a:latin typeface="ＭＳ Ｐゴシック" pitchFamily="50" charset="-128"/>
                          <a:ea typeface="ＭＳ Ｐゴシック" pitchFamily="50" charset="-128"/>
                          <a:cs typeface="Times New Roman"/>
                        </a:rPr>
                        <a:t>5000</a:t>
                      </a:r>
                      <a:r>
                        <a:rPr lang="ja-JP" sz="1200" kern="100" dirty="0">
                          <a:latin typeface="ＭＳ Ｐゴシック" pitchFamily="50" charset="-128"/>
                          <a:ea typeface="ＭＳ Ｐゴシック" pitchFamily="50" charset="-128"/>
                          <a:cs typeface="Times New Roman"/>
                        </a:rPr>
                        <a:t>単位　□</a:t>
                      </a:r>
                      <a:r>
                        <a:rPr lang="en-US" sz="1200" kern="100" dirty="0">
                          <a:latin typeface="ＭＳ Ｐゴシック" pitchFamily="50" charset="-128"/>
                          <a:ea typeface="ＭＳ Ｐゴシック" pitchFamily="50" charset="-128"/>
                          <a:cs typeface="Times New Roman"/>
                        </a:rPr>
                        <a:t>10000</a:t>
                      </a:r>
                      <a:r>
                        <a:rPr lang="ja-JP" sz="1200" kern="100" dirty="0">
                          <a:latin typeface="ＭＳ Ｐゴシック" pitchFamily="50" charset="-128"/>
                          <a:ea typeface="ＭＳ Ｐゴシック" pitchFamily="50" charset="-128"/>
                          <a:cs typeface="Times New Roman"/>
                        </a:rPr>
                        <a:t>単位</a:t>
                      </a:r>
                      <a:r>
                        <a:rPr lang="en-US" sz="1200" kern="100" dirty="0">
                          <a:latin typeface="ＭＳ Ｐゴシック" pitchFamily="50" charset="-128"/>
                          <a:ea typeface="ＭＳ Ｐゴシック" pitchFamily="50" charset="-128"/>
                          <a:cs typeface="Times New Roman"/>
                        </a:rPr>
                        <a:t>)</a:t>
                      </a:r>
                      <a:endParaRPr lang="ja-JP" sz="1200" kern="100" dirty="0">
                        <a:latin typeface="ＭＳ Ｐゴシック" pitchFamily="50" charset="-128"/>
                        <a:ea typeface="ＭＳ Ｐゴシック" pitchFamily="50" charset="-128"/>
                        <a:cs typeface="Times New Roman"/>
                      </a:endParaRPr>
                    </a:p>
                    <a:p>
                      <a:pPr algn="l">
                        <a:spcAft>
                          <a:spcPts val="0"/>
                        </a:spcAft>
                      </a:pPr>
                      <a:r>
                        <a:rPr lang="ja-JP" sz="1200" kern="100" dirty="0">
                          <a:latin typeface="ＭＳ Ｐゴシック" pitchFamily="50" charset="-128"/>
                          <a:ea typeface="ＭＳ Ｐゴシック" pitchFamily="50" charset="-128"/>
                          <a:cs typeface="Times New Roman"/>
                        </a:rPr>
                        <a:t>□ダルテパリン…</a:t>
                      </a:r>
                      <a:r>
                        <a:rPr lang="en-US" sz="1200" kern="100" dirty="0">
                          <a:latin typeface="ＭＳ Ｐゴシック" pitchFamily="50" charset="-128"/>
                          <a:ea typeface="ＭＳ Ｐゴシック" pitchFamily="50" charset="-128"/>
                          <a:cs typeface="Times New Roman"/>
                        </a:rPr>
                        <a:t>(</a:t>
                      </a:r>
                      <a:r>
                        <a:rPr lang="ja-JP" sz="1200" kern="100" dirty="0">
                          <a:latin typeface="ＭＳ Ｐゴシック" pitchFamily="50" charset="-128"/>
                          <a:ea typeface="ＭＳ Ｐゴシック" pitchFamily="50" charset="-128"/>
                          <a:cs typeface="Times New Roman"/>
                        </a:rPr>
                        <a:t>□</a:t>
                      </a:r>
                      <a:r>
                        <a:rPr lang="en-US" sz="1200" kern="100" dirty="0">
                          <a:latin typeface="ＭＳ Ｐゴシック" pitchFamily="50" charset="-128"/>
                          <a:ea typeface="ＭＳ Ｐゴシック" pitchFamily="50" charset="-128"/>
                          <a:cs typeface="Times New Roman"/>
                        </a:rPr>
                        <a:t>3000</a:t>
                      </a:r>
                      <a:r>
                        <a:rPr lang="ja-JP" sz="1200" kern="100" dirty="0">
                          <a:latin typeface="ＭＳ Ｐゴシック" pitchFamily="50" charset="-128"/>
                          <a:ea typeface="ＭＳ Ｐゴシック" pitchFamily="50" charset="-128"/>
                          <a:cs typeface="Times New Roman"/>
                        </a:rPr>
                        <a:t>単位　□</a:t>
                      </a:r>
                      <a:r>
                        <a:rPr lang="en-US" sz="1200" kern="100" dirty="0">
                          <a:latin typeface="ＭＳ Ｐゴシック" pitchFamily="50" charset="-128"/>
                          <a:ea typeface="ＭＳ Ｐゴシック" pitchFamily="50" charset="-128"/>
                          <a:cs typeface="Times New Roman"/>
                        </a:rPr>
                        <a:t>5000</a:t>
                      </a:r>
                      <a:r>
                        <a:rPr lang="ja-JP" sz="1200" kern="100" dirty="0">
                          <a:latin typeface="ＭＳ Ｐゴシック" pitchFamily="50" charset="-128"/>
                          <a:ea typeface="ＭＳ Ｐゴシック" pitchFamily="50" charset="-128"/>
                          <a:cs typeface="Times New Roman"/>
                        </a:rPr>
                        <a:t>単位</a:t>
                      </a:r>
                      <a:r>
                        <a:rPr lang="en-US" sz="1200" kern="100" dirty="0">
                          <a:latin typeface="ＭＳ Ｐゴシック" pitchFamily="50" charset="-128"/>
                          <a:ea typeface="ＭＳ Ｐゴシック" pitchFamily="50" charset="-128"/>
                          <a:cs typeface="Times New Roman"/>
                        </a:rPr>
                        <a:t>)</a:t>
                      </a:r>
                      <a:endParaRPr lang="ja-JP" sz="1200" kern="100" dirty="0">
                        <a:latin typeface="ＭＳ Ｐゴシック" pitchFamily="50" charset="-128"/>
                        <a:ea typeface="ＭＳ Ｐゴシック" pitchFamily="50" charset="-128"/>
                        <a:cs typeface="Times New Roman"/>
                      </a:endParaRPr>
                    </a:p>
                    <a:p>
                      <a:pPr algn="l">
                        <a:spcAft>
                          <a:spcPts val="0"/>
                        </a:spcAft>
                      </a:pPr>
                      <a:r>
                        <a:rPr lang="ja-JP" sz="1200" kern="100" dirty="0">
                          <a:latin typeface="ＭＳ Ｐゴシック" pitchFamily="50" charset="-128"/>
                          <a:ea typeface="ＭＳ Ｐゴシック" pitchFamily="50" charset="-128"/>
                          <a:cs typeface="Times New Roman"/>
                        </a:rPr>
                        <a:t>□ナファモスタット…</a:t>
                      </a:r>
                      <a:r>
                        <a:rPr lang="en-US" sz="1200" kern="100" dirty="0">
                          <a:latin typeface="ＭＳ Ｐゴシック" pitchFamily="50" charset="-128"/>
                          <a:ea typeface="ＭＳ Ｐゴシック" pitchFamily="50" charset="-128"/>
                          <a:cs typeface="Times New Roman"/>
                        </a:rPr>
                        <a:t>50mg(</a:t>
                      </a:r>
                      <a:r>
                        <a:rPr lang="ja-JP" sz="1200" kern="100" dirty="0">
                          <a:latin typeface="ＭＳ Ｐゴシック" pitchFamily="50" charset="-128"/>
                          <a:ea typeface="ＭＳ Ｐゴシック" pitchFamily="50" charset="-128"/>
                          <a:cs typeface="Times New Roman"/>
                        </a:rPr>
                        <a:t>　　</a:t>
                      </a:r>
                      <a:r>
                        <a:rPr lang="en-US" sz="1200" kern="100" dirty="0">
                          <a:latin typeface="ＭＳ Ｐゴシック" pitchFamily="50" charset="-128"/>
                          <a:ea typeface="ＭＳ Ｐゴシック" pitchFamily="50" charset="-128"/>
                          <a:cs typeface="Times New Roman"/>
                        </a:rPr>
                        <a:t>) V+</a:t>
                      </a:r>
                      <a:r>
                        <a:rPr lang="ja-JP" sz="1200" kern="100" dirty="0">
                          <a:latin typeface="ＭＳ Ｐゴシック" pitchFamily="50" charset="-128"/>
                          <a:ea typeface="ＭＳ Ｐゴシック" pitchFamily="50" charset="-128"/>
                          <a:cs typeface="Times New Roman"/>
                        </a:rPr>
                        <a:t>５％ブドウ糖</a:t>
                      </a:r>
                      <a:r>
                        <a:rPr lang="en-US" sz="1200" kern="100" dirty="0">
                          <a:latin typeface="ＭＳ Ｐゴシック" pitchFamily="50" charset="-128"/>
                          <a:ea typeface="ＭＳ Ｐゴシック" pitchFamily="50" charset="-128"/>
                          <a:cs typeface="Times New Roman"/>
                        </a:rPr>
                        <a:t>20ml 1A</a:t>
                      </a:r>
                      <a:endParaRPr lang="ja-JP" sz="1200" kern="100" dirty="0">
                        <a:latin typeface="ＭＳ Ｐゴシック" pitchFamily="50" charset="-128"/>
                        <a:ea typeface="ＭＳ Ｐゴシック" pitchFamily="50" charset="-128"/>
                        <a:cs typeface="Times New Roman"/>
                      </a:endParaRPr>
                    </a:p>
                    <a:p>
                      <a:pPr indent="152400" algn="l">
                        <a:spcAft>
                          <a:spcPts val="0"/>
                        </a:spcAft>
                      </a:pPr>
                      <a:r>
                        <a:rPr lang="ja-JP" sz="1200" kern="100" dirty="0">
                          <a:latin typeface="ＭＳ Ｐゴシック" pitchFamily="50" charset="-128"/>
                          <a:ea typeface="ＭＳ Ｐゴシック" pitchFamily="50" charset="-128"/>
                          <a:cs typeface="Times New Roman"/>
                        </a:rPr>
                        <a:t>※□ 持ち込み</a:t>
                      </a:r>
                    </a:p>
                  </a:txBody>
                  <a:tcPr marL="36698" marR="3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9"/>
                  </a:ext>
                </a:extLst>
              </a:tr>
              <a:tr h="889082">
                <a:tc gridSpan="2">
                  <a:txBody>
                    <a:bodyPr/>
                    <a:lstStyle/>
                    <a:p>
                      <a:pPr algn="ctr">
                        <a:spcAft>
                          <a:spcPts val="0"/>
                        </a:spcAft>
                      </a:pPr>
                      <a:r>
                        <a:rPr lang="ja-JP" sz="1200" kern="100" dirty="0">
                          <a:latin typeface="ＭＳ Ｐゴシック" pitchFamily="50" charset="-128"/>
                          <a:ea typeface="ＭＳ Ｐゴシック" pitchFamily="50" charset="-128"/>
                          <a:cs typeface="Times New Roman"/>
                        </a:rPr>
                        <a:t>穿刺針</a:t>
                      </a: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spcAft>
                          <a:spcPts val="0"/>
                        </a:spcAft>
                      </a:pPr>
                      <a:endParaRPr lang="ja-JP" sz="1200" kern="100" dirty="0">
                        <a:latin typeface="ＭＳ Ｐゴシック" pitchFamily="50" charset="-128"/>
                        <a:ea typeface="ＭＳ Ｐゴシック" pitchFamily="50" charset="-128"/>
                        <a:cs typeface="Times New Roman"/>
                      </a:endParaRP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l">
                        <a:spcAft>
                          <a:spcPts val="0"/>
                        </a:spcAft>
                      </a:pPr>
                      <a:r>
                        <a:rPr lang="ja-JP" sz="1200" kern="100" dirty="0">
                          <a:latin typeface="ＭＳ Ｐゴシック" pitchFamily="50" charset="-128"/>
                          <a:ea typeface="ＭＳ Ｐゴシック" pitchFamily="50" charset="-128"/>
                          <a:cs typeface="Times New Roman"/>
                        </a:rPr>
                        <a:t>□メディカットセーフティカニューラ </a:t>
                      </a:r>
                      <a:r>
                        <a:rPr lang="en-US" sz="1200" kern="100" dirty="0">
                          <a:latin typeface="ＭＳ Ｐゴシック" pitchFamily="50" charset="-128"/>
                          <a:ea typeface="ＭＳ Ｐゴシック" pitchFamily="50" charset="-128"/>
                          <a:cs typeface="Times New Roman"/>
                        </a:rPr>
                        <a:t>(</a:t>
                      </a:r>
                      <a:r>
                        <a:rPr lang="ja-JP" sz="1200" kern="100" dirty="0">
                          <a:latin typeface="ＭＳ Ｐゴシック" pitchFamily="50" charset="-128"/>
                          <a:ea typeface="ＭＳ Ｐゴシック" pitchFamily="50" charset="-128"/>
                          <a:cs typeface="Times New Roman"/>
                        </a:rPr>
                        <a:t>　</a:t>
                      </a:r>
                      <a:r>
                        <a:rPr lang="ja-JP" altLang="en-US" sz="1200" kern="100" dirty="0">
                          <a:latin typeface="ＭＳ Ｐゴシック" pitchFamily="50" charset="-128"/>
                          <a:ea typeface="ＭＳ Ｐゴシック" pitchFamily="50" charset="-128"/>
                          <a:cs typeface="Times New Roman"/>
                        </a:rPr>
                        <a:t>　</a:t>
                      </a:r>
                      <a:r>
                        <a:rPr lang="ja-JP" sz="1200" kern="100" dirty="0">
                          <a:latin typeface="ＭＳ Ｐゴシック" pitchFamily="50" charset="-128"/>
                          <a:ea typeface="ＭＳ Ｐゴシック" pitchFamily="50" charset="-128"/>
                          <a:cs typeface="Times New Roman"/>
                        </a:rPr>
                        <a:t>　</a:t>
                      </a:r>
                      <a:r>
                        <a:rPr lang="en-US" sz="1200" kern="100" dirty="0">
                          <a:latin typeface="ＭＳ Ｐゴシック" pitchFamily="50" charset="-128"/>
                          <a:ea typeface="ＭＳ Ｐゴシック" pitchFamily="50" charset="-128"/>
                          <a:cs typeface="Times New Roman"/>
                        </a:rPr>
                        <a:t>)G </a:t>
                      </a:r>
                      <a:r>
                        <a:rPr lang="ja-JP" sz="1200" kern="100" dirty="0">
                          <a:latin typeface="ＭＳ Ｐゴシック" pitchFamily="50" charset="-128"/>
                          <a:ea typeface="ＭＳ Ｐゴシック" pitchFamily="50" charset="-128"/>
                          <a:cs typeface="Times New Roman"/>
                        </a:rPr>
                        <a:t>× </a:t>
                      </a:r>
                      <a:r>
                        <a:rPr lang="en-US" sz="1200" kern="100" dirty="0">
                          <a:latin typeface="ＭＳ Ｐゴシック" pitchFamily="50" charset="-128"/>
                          <a:ea typeface="ＭＳ Ｐゴシック" pitchFamily="50" charset="-128"/>
                          <a:cs typeface="Times New Roman"/>
                        </a:rPr>
                        <a:t>(</a:t>
                      </a:r>
                      <a:r>
                        <a:rPr lang="ja-JP" sz="1200" kern="100" dirty="0">
                          <a:latin typeface="ＭＳ Ｐゴシック" pitchFamily="50" charset="-128"/>
                          <a:ea typeface="ＭＳ Ｐゴシック" pitchFamily="50" charset="-128"/>
                          <a:cs typeface="Times New Roman"/>
                        </a:rPr>
                        <a:t>　</a:t>
                      </a:r>
                      <a:r>
                        <a:rPr lang="ja-JP" altLang="en-US" sz="1200" kern="100" dirty="0">
                          <a:latin typeface="ＭＳ Ｐゴシック" pitchFamily="50" charset="-128"/>
                          <a:ea typeface="ＭＳ Ｐゴシック" pitchFamily="50" charset="-128"/>
                          <a:cs typeface="Times New Roman"/>
                        </a:rPr>
                        <a:t>　</a:t>
                      </a:r>
                      <a:r>
                        <a:rPr lang="ja-JP" sz="1200" kern="100" dirty="0">
                          <a:latin typeface="ＭＳ Ｐゴシック" pitchFamily="50" charset="-128"/>
                          <a:ea typeface="ＭＳ Ｐゴシック" pitchFamily="50" charset="-128"/>
                          <a:cs typeface="Times New Roman"/>
                        </a:rPr>
                        <a:t>　</a:t>
                      </a:r>
                      <a:r>
                        <a:rPr lang="en-US" sz="1200" kern="100" dirty="0">
                          <a:latin typeface="ＭＳ Ｐゴシック" pitchFamily="50" charset="-128"/>
                          <a:ea typeface="ＭＳ Ｐゴシック" pitchFamily="50" charset="-128"/>
                          <a:cs typeface="Times New Roman"/>
                        </a:rPr>
                        <a:t>)</a:t>
                      </a:r>
                      <a:r>
                        <a:rPr lang="ja-JP" sz="1200" kern="100" dirty="0">
                          <a:latin typeface="ＭＳ Ｐゴシック" pitchFamily="50" charset="-128"/>
                          <a:ea typeface="ＭＳ Ｐゴシック" pitchFamily="50" charset="-128"/>
                          <a:cs typeface="Times New Roman"/>
                        </a:rPr>
                        <a:t>本</a:t>
                      </a:r>
                    </a:p>
                    <a:p>
                      <a:pPr algn="l">
                        <a:spcAft>
                          <a:spcPts val="0"/>
                        </a:spcAft>
                      </a:pPr>
                      <a:r>
                        <a:rPr lang="ja-JP" sz="1200" kern="100" dirty="0">
                          <a:latin typeface="ＭＳ Ｐゴシック" pitchFamily="50" charset="-128"/>
                          <a:ea typeface="ＭＳ Ｐゴシック" pitchFamily="50" charset="-128"/>
                          <a:cs typeface="Times New Roman"/>
                        </a:rPr>
                        <a:t>□クランプダル × </a:t>
                      </a:r>
                      <a:r>
                        <a:rPr lang="en-US" sz="1200" kern="100" dirty="0">
                          <a:latin typeface="ＭＳ Ｐゴシック" pitchFamily="50" charset="-128"/>
                          <a:ea typeface="ＭＳ Ｐゴシック" pitchFamily="50" charset="-128"/>
                          <a:cs typeface="Times New Roman"/>
                        </a:rPr>
                        <a:t>(</a:t>
                      </a:r>
                      <a:r>
                        <a:rPr lang="ja-JP" sz="1200" kern="100" dirty="0">
                          <a:latin typeface="ＭＳ Ｐゴシック" pitchFamily="50" charset="-128"/>
                          <a:ea typeface="ＭＳ Ｐゴシック" pitchFamily="50" charset="-128"/>
                          <a:cs typeface="Times New Roman"/>
                        </a:rPr>
                        <a:t>　</a:t>
                      </a:r>
                      <a:r>
                        <a:rPr lang="ja-JP" altLang="en-US" sz="1200" kern="100" dirty="0">
                          <a:latin typeface="ＭＳ Ｐゴシック" pitchFamily="50" charset="-128"/>
                          <a:ea typeface="ＭＳ Ｐゴシック" pitchFamily="50" charset="-128"/>
                          <a:cs typeface="Times New Roman"/>
                        </a:rPr>
                        <a:t>　</a:t>
                      </a:r>
                      <a:r>
                        <a:rPr lang="ja-JP" sz="1200" kern="100" dirty="0">
                          <a:latin typeface="ＭＳ Ｐゴシック" pitchFamily="50" charset="-128"/>
                          <a:ea typeface="ＭＳ Ｐゴシック" pitchFamily="50" charset="-128"/>
                          <a:cs typeface="Times New Roman"/>
                        </a:rPr>
                        <a:t>　</a:t>
                      </a:r>
                      <a:r>
                        <a:rPr lang="en-US" sz="1200" kern="100" dirty="0">
                          <a:latin typeface="ＭＳ Ｐゴシック" pitchFamily="50" charset="-128"/>
                          <a:ea typeface="ＭＳ Ｐゴシック" pitchFamily="50" charset="-128"/>
                          <a:cs typeface="Times New Roman"/>
                        </a:rPr>
                        <a:t>)</a:t>
                      </a:r>
                      <a:r>
                        <a:rPr lang="ja-JP" sz="1200" kern="100" dirty="0">
                          <a:latin typeface="ＭＳ Ｐゴシック" pitchFamily="50" charset="-128"/>
                          <a:ea typeface="ＭＳ Ｐゴシック" pitchFamily="50" charset="-128"/>
                          <a:cs typeface="Times New Roman"/>
                        </a:rPr>
                        <a:t>本　</a:t>
                      </a:r>
                    </a:p>
                    <a:p>
                      <a:pPr algn="l">
                        <a:spcAft>
                          <a:spcPts val="0"/>
                        </a:spcAft>
                      </a:pPr>
                      <a:r>
                        <a:rPr lang="ja-JP" sz="1200" kern="100" dirty="0">
                          <a:latin typeface="ＭＳ Ｐゴシック" pitchFamily="50" charset="-128"/>
                          <a:ea typeface="ＭＳ Ｐゴシック" pitchFamily="50" charset="-128"/>
                          <a:cs typeface="Times New Roman"/>
                        </a:rPr>
                        <a:t>□ダルニードル </a:t>
                      </a:r>
                      <a:r>
                        <a:rPr lang="en-US" sz="1200" kern="100" dirty="0">
                          <a:latin typeface="ＭＳ Ｐゴシック" pitchFamily="50" charset="-128"/>
                          <a:ea typeface="ＭＳ Ｐゴシック" pitchFamily="50" charset="-128"/>
                          <a:cs typeface="Times New Roman"/>
                        </a:rPr>
                        <a:t>(</a:t>
                      </a:r>
                      <a:r>
                        <a:rPr lang="ja-JP" sz="1200" kern="100" dirty="0">
                          <a:latin typeface="ＭＳ Ｐゴシック" pitchFamily="50" charset="-128"/>
                          <a:ea typeface="ＭＳ Ｐゴシック" pitchFamily="50" charset="-128"/>
                          <a:cs typeface="Times New Roman"/>
                        </a:rPr>
                        <a:t>　　</a:t>
                      </a:r>
                      <a:r>
                        <a:rPr lang="ja-JP" altLang="en-US" sz="1200" kern="100" dirty="0">
                          <a:latin typeface="ＭＳ Ｐゴシック" pitchFamily="50" charset="-128"/>
                          <a:ea typeface="ＭＳ Ｐゴシック" pitchFamily="50" charset="-128"/>
                          <a:cs typeface="Times New Roman"/>
                        </a:rPr>
                        <a:t>　</a:t>
                      </a:r>
                      <a:r>
                        <a:rPr lang="en-US" sz="1200" kern="100" dirty="0">
                          <a:latin typeface="ＭＳ Ｐゴシック" pitchFamily="50" charset="-128"/>
                          <a:ea typeface="ＭＳ Ｐゴシック" pitchFamily="50" charset="-128"/>
                          <a:cs typeface="Times New Roman"/>
                        </a:rPr>
                        <a:t>)G </a:t>
                      </a:r>
                      <a:r>
                        <a:rPr lang="ja-JP" sz="1200" kern="100" dirty="0">
                          <a:latin typeface="ＭＳ Ｐゴシック" pitchFamily="50" charset="-128"/>
                          <a:ea typeface="ＭＳ Ｐゴシック" pitchFamily="50" charset="-128"/>
                          <a:cs typeface="Times New Roman"/>
                        </a:rPr>
                        <a:t>× </a:t>
                      </a:r>
                      <a:r>
                        <a:rPr lang="en-US" sz="1200" kern="100" dirty="0">
                          <a:latin typeface="ＭＳ Ｐゴシック" pitchFamily="50" charset="-128"/>
                          <a:ea typeface="ＭＳ Ｐゴシック" pitchFamily="50" charset="-128"/>
                          <a:cs typeface="Times New Roman"/>
                        </a:rPr>
                        <a:t>(</a:t>
                      </a:r>
                      <a:r>
                        <a:rPr lang="ja-JP" sz="1200" kern="100" dirty="0">
                          <a:latin typeface="ＭＳ Ｐゴシック" pitchFamily="50" charset="-128"/>
                          <a:ea typeface="ＭＳ Ｐゴシック" pitchFamily="50" charset="-128"/>
                          <a:cs typeface="Times New Roman"/>
                        </a:rPr>
                        <a:t>　　</a:t>
                      </a:r>
                      <a:r>
                        <a:rPr lang="ja-JP" altLang="en-US" sz="1200" kern="100" dirty="0">
                          <a:latin typeface="ＭＳ Ｐゴシック" pitchFamily="50" charset="-128"/>
                          <a:ea typeface="ＭＳ Ｐゴシック" pitchFamily="50" charset="-128"/>
                          <a:cs typeface="Times New Roman"/>
                        </a:rPr>
                        <a:t>　</a:t>
                      </a:r>
                      <a:r>
                        <a:rPr lang="en-US" sz="1200" kern="100" dirty="0">
                          <a:latin typeface="ＭＳ Ｐゴシック" pitchFamily="50" charset="-128"/>
                          <a:ea typeface="ＭＳ Ｐゴシック" pitchFamily="50" charset="-128"/>
                          <a:cs typeface="Times New Roman"/>
                        </a:rPr>
                        <a:t>)</a:t>
                      </a:r>
                      <a:r>
                        <a:rPr lang="ja-JP" sz="1200" kern="100" dirty="0">
                          <a:latin typeface="ＭＳ Ｐゴシック" pitchFamily="50" charset="-128"/>
                          <a:ea typeface="ＭＳ Ｐゴシック" pitchFamily="50" charset="-128"/>
                          <a:cs typeface="Times New Roman"/>
                        </a:rPr>
                        <a:t>本</a:t>
                      </a:r>
                    </a:p>
                    <a:p>
                      <a:pPr algn="l">
                        <a:spcAft>
                          <a:spcPts val="0"/>
                        </a:spcAft>
                      </a:pPr>
                      <a:r>
                        <a:rPr lang="ja-JP" sz="1200" kern="100" dirty="0">
                          <a:latin typeface="ＭＳ Ｐゴシック" pitchFamily="50" charset="-128"/>
                          <a:ea typeface="ＭＳ Ｐゴシック" pitchFamily="50" charset="-128"/>
                          <a:cs typeface="Times New Roman"/>
                        </a:rPr>
                        <a:t>　※□持ち込み</a:t>
                      </a:r>
                    </a:p>
                  </a:txBody>
                  <a:tcPr marL="36698" marR="3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10"/>
                  </a:ext>
                </a:extLst>
              </a:tr>
              <a:tr h="670264">
                <a:tc gridSpan="2">
                  <a:txBody>
                    <a:bodyPr/>
                    <a:lstStyle/>
                    <a:p>
                      <a:pPr algn="ctr">
                        <a:spcAft>
                          <a:spcPts val="0"/>
                        </a:spcAft>
                      </a:pPr>
                      <a:r>
                        <a:rPr lang="ja-JP" sz="1200" kern="100" dirty="0">
                          <a:latin typeface="ＭＳ Ｐゴシック" pitchFamily="50" charset="-128"/>
                          <a:ea typeface="ＭＳ Ｐゴシック" pitchFamily="50" charset="-128"/>
                          <a:cs typeface="Times New Roman"/>
                        </a:rPr>
                        <a:t>消毒薬</a:t>
                      </a: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spcAft>
                          <a:spcPts val="0"/>
                        </a:spcAft>
                      </a:pPr>
                      <a:endParaRPr lang="ja-JP" sz="1200" kern="100" dirty="0">
                        <a:latin typeface="ＭＳ Ｐゴシック" pitchFamily="50" charset="-128"/>
                        <a:ea typeface="ＭＳ Ｐゴシック" pitchFamily="50" charset="-128"/>
                        <a:cs typeface="Times New Roman"/>
                      </a:endParaRP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l">
                        <a:spcAft>
                          <a:spcPts val="0"/>
                        </a:spcAft>
                      </a:pPr>
                      <a:r>
                        <a:rPr lang="ja-JP" sz="1200" kern="100" dirty="0">
                          <a:latin typeface="ＭＳ Ｐゴシック" pitchFamily="50" charset="-128"/>
                          <a:ea typeface="ＭＳ Ｐゴシック" pitchFamily="50" charset="-128"/>
                          <a:cs typeface="Times New Roman"/>
                        </a:rPr>
                        <a:t>□イソジンスワブスティック × </a:t>
                      </a:r>
                      <a:r>
                        <a:rPr lang="en-US" sz="1200" kern="100" dirty="0">
                          <a:latin typeface="ＭＳ Ｐゴシック" pitchFamily="50" charset="-128"/>
                          <a:ea typeface="ＭＳ Ｐゴシック" pitchFamily="50" charset="-128"/>
                          <a:cs typeface="Times New Roman"/>
                        </a:rPr>
                        <a:t>(</a:t>
                      </a:r>
                      <a:r>
                        <a:rPr lang="ja-JP" sz="1200" kern="100" dirty="0">
                          <a:latin typeface="ＭＳ Ｐゴシック" pitchFamily="50" charset="-128"/>
                          <a:ea typeface="ＭＳ Ｐゴシック" pitchFamily="50" charset="-128"/>
                          <a:cs typeface="Times New Roman"/>
                        </a:rPr>
                        <a:t>　</a:t>
                      </a:r>
                      <a:r>
                        <a:rPr lang="ja-JP" altLang="en-US" sz="1200" kern="100" dirty="0">
                          <a:latin typeface="ＭＳ Ｐゴシック" pitchFamily="50" charset="-128"/>
                          <a:ea typeface="ＭＳ Ｐゴシック" pitchFamily="50" charset="-128"/>
                          <a:cs typeface="Times New Roman"/>
                        </a:rPr>
                        <a:t>　</a:t>
                      </a:r>
                      <a:r>
                        <a:rPr lang="ja-JP" sz="1200" kern="100" dirty="0">
                          <a:latin typeface="ＭＳ Ｐゴシック" pitchFamily="50" charset="-128"/>
                          <a:ea typeface="ＭＳ Ｐゴシック" pitchFamily="50" charset="-128"/>
                          <a:cs typeface="Times New Roman"/>
                        </a:rPr>
                        <a:t>　</a:t>
                      </a:r>
                      <a:r>
                        <a:rPr lang="en-US" sz="1200" kern="100" dirty="0">
                          <a:latin typeface="ＭＳ Ｐゴシック" pitchFamily="50" charset="-128"/>
                          <a:ea typeface="ＭＳ Ｐゴシック" pitchFamily="50" charset="-128"/>
                          <a:cs typeface="Times New Roman"/>
                        </a:rPr>
                        <a:t>)</a:t>
                      </a:r>
                      <a:r>
                        <a:rPr lang="ja-JP" sz="1200" kern="100" dirty="0">
                          <a:latin typeface="ＭＳ Ｐゴシック" pitchFamily="50" charset="-128"/>
                          <a:ea typeface="ＭＳ Ｐゴシック" pitchFamily="50" charset="-128"/>
                          <a:cs typeface="Times New Roman"/>
                        </a:rPr>
                        <a:t>袋</a:t>
                      </a:r>
                    </a:p>
                    <a:p>
                      <a:pPr algn="l">
                        <a:spcAft>
                          <a:spcPts val="0"/>
                        </a:spcAft>
                      </a:pPr>
                      <a:r>
                        <a:rPr lang="ja-JP" sz="1200" kern="100" dirty="0">
                          <a:latin typeface="ＭＳ Ｐゴシック" pitchFamily="50" charset="-128"/>
                          <a:ea typeface="ＭＳ Ｐゴシック" pitchFamily="50" charset="-128"/>
                          <a:cs typeface="Times New Roman"/>
                        </a:rPr>
                        <a:t>□ｸﾛﾙﾍｷｼｼﾞﾝｸﾞﾙｺﾝ酸塩ｴﾀﾉｰﾙ液１％ × </a:t>
                      </a:r>
                      <a:r>
                        <a:rPr lang="en-US" sz="1200" kern="100" dirty="0">
                          <a:latin typeface="ＭＳ Ｐゴシック" pitchFamily="50" charset="-128"/>
                          <a:ea typeface="ＭＳ Ｐゴシック" pitchFamily="50" charset="-128"/>
                          <a:cs typeface="Times New Roman"/>
                        </a:rPr>
                        <a:t>(</a:t>
                      </a:r>
                      <a:r>
                        <a:rPr lang="ja-JP" sz="1200" kern="100" dirty="0">
                          <a:latin typeface="ＭＳ Ｐゴシック" pitchFamily="50" charset="-128"/>
                          <a:ea typeface="ＭＳ Ｐゴシック" pitchFamily="50" charset="-128"/>
                          <a:cs typeface="Times New Roman"/>
                        </a:rPr>
                        <a:t>　</a:t>
                      </a:r>
                      <a:r>
                        <a:rPr lang="ja-JP" sz="1200" kern="100">
                          <a:latin typeface="ＭＳ Ｐゴシック" pitchFamily="50" charset="-128"/>
                          <a:ea typeface="ＭＳ Ｐゴシック" pitchFamily="50" charset="-128"/>
                          <a:cs typeface="Times New Roman"/>
                        </a:rPr>
                        <a:t>　</a:t>
                      </a:r>
                      <a:r>
                        <a:rPr lang="ja-JP" altLang="en-US" sz="1200" kern="100">
                          <a:latin typeface="ＭＳ Ｐゴシック" pitchFamily="50" charset="-128"/>
                          <a:ea typeface="ＭＳ Ｐゴシック" pitchFamily="50" charset="-128"/>
                          <a:cs typeface="Times New Roman"/>
                        </a:rPr>
                        <a:t>　</a:t>
                      </a:r>
                      <a:r>
                        <a:rPr lang="en-US" sz="1200" kern="100">
                          <a:latin typeface="ＭＳ Ｐゴシック" pitchFamily="50" charset="-128"/>
                          <a:ea typeface="ＭＳ Ｐゴシック" pitchFamily="50" charset="-128"/>
                          <a:cs typeface="Times New Roman"/>
                        </a:rPr>
                        <a:t>) </a:t>
                      </a:r>
                      <a:r>
                        <a:rPr lang="ja-JP" sz="1200" kern="100" dirty="0">
                          <a:latin typeface="ＭＳ Ｐゴシック" pitchFamily="50" charset="-128"/>
                          <a:ea typeface="ＭＳ Ｐゴシック" pitchFamily="50" charset="-128"/>
                          <a:cs typeface="Times New Roman"/>
                        </a:rPr>
                        <a:t>袋</a:t>
                      </a:r>
                    </a:p>
                    <a:p>
                      <a:pPr algn="l">
                        <a:spcAft>
                          <a:spcPts val="0"/>
                        </a:spcAft>
                      </a:pPr>
                      <a:r>
                        <a:rPr lang="ja-JP" sz="1200" kern="100" dirty="0">
                          <a:latin typeface="ＭＳ Ｐゴシック" pitchFamily="50" charset="-128"/>
                          <a:ea typeface="ＭＳ Ｐゴシック" pitchFamily="50" charset="-128"/>
                          <a:cs typeface="Times New Roman"/>
                        </a:rPr>
                        <a:t>　※□持ち込み</a:t>
                      </a:r>
                    </a:p>
                  </a:txBody>
                  <a:tcPr marL="36698" marR="3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11"/>
                  </a:ext>
                </a:extLst>
              </a:tr>
              <a:tr h="861300">
                <a:tc gridSpan="2">
                  <a:txBody>
                    <a:bodyPr/>
                    <a:lstStyle/>
                    <a:p>
                      <a:pPr algn="ctr">
                        <a:spcAft>
                          <a:spcPts val="0"/>
                        </a:spcAft>
                      </a:pPr>
                      <a:r>
                        <a:rPr lang="ja-JP" sz="1200" kern="100" dirty="0">
                          <a:latin typeface="ＭＳ Ｐゴシック" pitchFamily="50" charset="-128"/>
                          <a:ea typeface="ＭＳ Ｐゴシック" pitchFamily="50" charset="-128"/>
                          <a:cs typeface="Times New Roman"/>
                        </a:rPr>
                        <a:t>注射薬</a:t>
                      </a: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spcAft>
                          <a:spcPts val="0"/>
                        </a:spcAft>
                      </a:pPr>
                      <a:endParaRPr lang="ja-JP" sz="1200" kern="100" dirty="0">
                        <a:latin typeface="ＭＳ Ｐゴシック" pitchFamily="50" charset="-128"/>
                        <a:ea typeface="ＭＳ Ｐゴシック" pitchFamily="50" charset="-128"/>
                        <a:cs typeface="Times New Roman"/>
                      </a:endParaRP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l">
                        <a:spcAft>
                          <a:spcPts val="0"/>
                        </a:spcAft>
                      </a:pPr>
                      <a:r>
                        <a:rPr lang="ja-JP" sz="1200" kern="100" dirty="0">
                          <a:latin typeface="ＭＳ Ｐゴシック" pitchFamily="50" charset="-128"/>
                          <a:ea typeface="ＭＳ Ｐゴシック" pitchFamily="50" charset="-128"/>
                          <a:cs typeface="Times New Roman"/>
                        </a:rPr>
                        <a:t>※原則、定期薬は施行しない</a:t>
                      </a:r>
                    </a:p>
                    <a:p>
                      <a:pPr algn="l">
                        <a:spcAft>
                          <a:spcPts val="0"/>
                        </a:spcAft>
                      </a:pPr>
                      <a:r>
                        <a:rPr lang="ja-JP" sz="1200" kern="100" dirty="0">
                          <a:latin typeface="ＭＳ Ｐゴシック" pitchFamily="50" charset="-128"/>
                          <a:ea typeface="ＭＳ Ｐゴシック" pitchFamily="50" charset="-128"/>
                          <a:cs typeface="Times New Roman"/>
                        </a:rPr>
                        <a:t>□生食</a:t>
                      </a:r>
                      <a:r>
                        <a:rPr lang="en-US" sz="1200" kern="100" dirty="0">
                          <a:latin typeface="ＭＳ Ｐゴシック" pitchFamily="50" charset="-128"/>
                          <a:ea typeface="ＭＳ Ｐゴシック" pitchFamily="50" charset="-128"/>
                          <a:cs typeface="Times New Roman"/>
                        </a:rPr>
                        <a:t>20ml</a:t>
                      </a:r>
                      <a:r>
                        <a:rPr lang="ja-JP" sz="1200" kern="100" dirty="0">
                          <a:latin typeface="ＭＳ Ｐゴシック" pitchFamily="50" charset="-128"/>
                          <a:ea typeface="ＭＳ Ｐゴシック" pitchFamily="50" charset="-128"/>
                          <a:cs typeface="Times New Roman"/>
                        </a:rPr>
                        <a:t>×</a:t>
                      </a:r>
                      <a:r>
                        <a:rPr lang="en-US" sz="1200" kern="100" dirty="0">
                          <a:latin typeface="ＭＳ Ｐゴシック" pitchFamily="50" charset="-128"/>
                          <a:ea typeface="ＭＳ Ｐゴシック" pitchFamily="50" charset="-128"/>
                          <a:cs typeface="Times New Roman"/>
                        </a:rPr>
                        <a:t>(   )A</a:t>
                      </a:r>
                      <a:endParaRPr lang="ja-JP" sz="1200" kern="100" dirty="0">
                        <a:latin typeface="ＭＳ Ｐゴシック" pitchFamily="50" charset="-128"/>
                        <a:ea typeface="ＭＳ Ｐゴシック" pitchFamily="50" charset="-128"/>
                        <a:cs typeface="Times New Roman"/>
                      </a:endParaRPr>
                    </a:p>
                    <a:p>
                      <a:pPr algn="l">
                        <a:spcAft>
                          <a:spcPts val="0"/>
                        </a:spcAft>
                      </a:pPr>
                      <a:r>
                        <a:rPr lang="ja-JP" sz="1200" kern="100" dirty="0">
                          <a:latin typeface="ＭＳ Ｐゴシック" pitchFamily="50" charset="-128"/>
                          <a:ea typeface="ＭＳ Ｐゴシック" pitchFamily="50" charset="-128"/>
                          <a:cs typeface="Times New Roman"/>
                        </a:rPr>
                        <a:t>□</a:t>
                      </a:r>
                      <a:r>
                        <a:rPr lang="en-US" sz="1200" kern="100" dirty="0">
                          <a:latin typeface="ＭＳ Ｐゴシック" pitchFamily="50" charset="-128"/>
                          <a:ea typeface="ＭＳ Ｐゴシック" pitchFamily="50" charset="-128"/>
                          <a:cs typeface="Times New Roman"/>
                        </a:rPr>
                        <a:t>50</a:t>
                      </a:r>
                      <a:r>
                        <a:rPr lang="ja-JP" sz="1200" kern="100" dirty="0">
                          <a:latin typeface="ＭＳ Ｐゴシック" pitchFamily="50" charset="-128"/>
                          <a:ea typeface="ＭＳ Ｐゴシック" pitchFamily="50" charset="-128"/>
                          <a:cs typeface="Times New Roman"/>
                        </a:rPr>
                        <a:t>％ブドウ糖</a:t>
                      </a:r>
                      <a:r>
                        <a:rPr lang="en-US" sz="1200" kern="100" dirty="0">
                          <a:latin typeface="ＭＳ Ｐゴシック" pitchFamily="50" charset="-128"/>
                          <a:ea typeface="ＭＳ Ｐゴシック" pitchFamily="50" charset="-128"/>
                          <a:cs typeface="Times New Roman"/>
                        </a:rPr>
                        <a:t>20ml</a:t>
                      </a:r>
                      <a:r>
                        <a:rPr lang="ja-JP" sz="1200" kern="100" dirty="0">
                          <a:latin typeface="ＭＳ Ｐゴシック" pitchFamily="50" charset="-128"/>
                          <a:ea typeface="ＭＳ Ｐゴシック" pitchFamily="50" charset="-128"/>
                          <a:cs typeface="Times New Roman"/>
                        </a:rPr>
                        <a:t>×</a:t>
                      </a:r>
                      <a:r>
                        <a:rPr lang="en-US" sz="1200" kern="100" dirty="0">
                          <a:latin typeface="ＭＳ Ｐゴシック" pitchFamily="50" charset="-128"/>
                          <a:ea typeface="ＭＳ Ｐゴシック" pitchFamily="50" charset="-128"/>
                          <a:cs typeface="Times New Roman"/>
                        </a:rPr>
                        <a:t>(   )A</a:t>
                      </a:r>
                      <a:endParaRPr lang="ja-JP" sz="1200" kern="100" dirty="0">
                        <a:latin typeface="ＭＳ Ｐゴシック" pitchFamily="50" charset="-128"/>
                        <a:ea typeface="ＭＳ Ｐゴシック" pitchFamily="50" charset="-128"/>
                        <a:cs typeface="Times New Roman"/>
                      </a:endParaRPr>
                    </a:p>
                    <a:p>
                      <a:pPr algn="l">
                        <a:spcAft>
                          <a:spcPts val="0"/>
                        </a:spcAft>
                      </a:pPr>
                      <a:r>
                        <a:rPr lang="ja-JP" sz="1200" kern="100" dirty="0">
                          <a:latin typeface="ＭＳ Ｐゴシック" pitchFamily="50" charset="-128"/>
                          <a:ea typeface="ＭＳ Ｐゴシック" pitchFamily="50" charset="-128"/>
                          <a:cs typeface="Times New Roman"/>
                        </a:rPr>
                        <a:t>□その他</a:t>
                      </a:r>
                    </a:p>
                  </a:txBody>
                  <a:tcPr marL="36698" marR="3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12"/>
                  </a:ext>
                </a:extLst>
              </a:tr>
              <a:tr h="222271">
                <a:tc gridSpan="2">
                  <a:txBody>
                    <a:bodyPr/>
                    <a:lstStyle/>
                    <a:p>
                      <a:pPr algn="ctr">
                        <a:spcAft>
                          <a:spcPts val="0"/>
                        </a:spcAft>
                      </a:pPr>
                      <a:r>
                        <a:rPr lang="ja-JP" sz="1100" kern="100" dirty="0">
                          <a:latin typeface="ＭＳ Ｐゴシック" pitchFamily="50" charset="-128"/>
                          <a:ea typeface="ＭＳ Ｐゴシック" pitchFamily="50" charset="-128"/>
                          <a:cs typeface="Times New Roman"/>
                        </a:rPr>
                        <a:t>その他</a:t>
                      </a: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ja-JP" sz="1100" kern="100" dirty="0">
                        <a:latin typeface="ＭＳ Ｐゴシック" pitchFamily="50" charset="-128"/>
                        <a:ea typeface="ＭＳ Ｐゴシック" pitchFamily="50" charset="-128"/>
                        <a:cs typeface="Times New Roman"/>
                      </a:endParaRPr>
                    </a:p>
                  </a:txBody>
                  <a:tcPr marL="36698" marR="36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spcAft>
                          <a:spcPts val="0"/>
                        </a:spcAft>
                      </a:pPr>
                      <a:endParaRPr lang="en-US" sz="1300" kern="100" dirty="0">
                        <a:latin typeface="ＭＳ Ｐゴシック" pitchFamily="50" charset="-128"/>
                        <a:ea typeface="ＭＳ Ｐゴシック" pitchFamily="50" charset="-128"/>
                        <a:cs typeface="Times New Roman"/>
                      </a:endParaRPr>
                    </a:p>
                  </a:txBody>
                  <a:tcPr marL="36698" marR="36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13"/>
                  </a:ext>
                </a:extLst>
              </a:tr>
            </a:tbl>
          </a:graphicData>
        </a:graphic>
      </p:graphicFrame>
      <p:sp>
        <p:nvSpPr>
          <p:cNvPr id="35" name="正方形/長方形 34">
            <a:extLst>
              <a:ext uri="{FF2B5EF4-FFF2-40B4-BE49-F238E27FC236}">
                <a16:creationId xmlns:a16="http://schemas.microsoft.com/office/drawing/2014/main" id="{F1E80419-7F4D-4129-B6D9-A3E4F7DD2DFF}"/>
              </a:ext>
            </a:extLst>
          </p:cNvPr>
          <p:cNvSpPr/>
          <p:nvPr/>
        </p:nvSpPr>
        <p:spPr>
          <a:xfrm>
            <a:off x="9067" y="1068359"/>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32" name="図 31">
            <a:extLst>
              <a:ext uri="{FF2B5EF4-FFF2-40B4-BE49-F238E27FC236}">
                <a16:creationId xmlns:a16="http://schemas.microsoft.com/office/drawing/2014/main" id="{C9EFFBC6-7C21-401E-ADC5-A083702A7491}"/>
              </a:ext>
            </a:extLst>
          </p:cNvPr>
          <p:cNvPicPr>
            <a:picLocks noChangeAspect="1"/>
          </p:cNvPicPr>
          <p:nvPr/>
        </p:nvPicPr>
        <p:blipFill>
          <a:blip r:embed="rId4" cstate="print">
            <a:alphaModFix amt="10000"/>
          </a:blip>
          <a:stretch>
            <a:fillRect/>
          </a:stretch>
        </p:blipFill>
        <p:spPr>
          <a:xfrm>
            <a:off x="6258075" y="211819"/>
            <a:ext cx="981148" cy="101216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52239" y="1368004"/>
            <a:ext cx="6748334" cy="340764"/>
          </a:xfrm>
          <a:prstGeom prst="rect">
            <a:avLst/>
          </a:prstGeom>
          <a:noFill/>
        </p:spPr>
        <p:txBody>
          <a:bodyPr wrap="square" lIns="104095" tIns="52048" rIns="104095" bIns="52048" rtlCol="0">
            <a:spAutoFit/>
          </a:bodyPr>
          <a:lstStyle/>
          <a:p>
            <a:endParaRPr lang="ja-JP" altLang="en-US" sz="1500" dirty="0"/>
          </a:p>
        </p:txBody>
      </p:sp>
      <p:sp>
        <p:nvSpPr>
          <p:cNvPr id="20" name="正方形/長方形 19"/>
          <p:cNvSpPr/>
          <p:nvPr/>
        </p:nvSpPr>
        <p:spPr>
          <a:xfrm>
            <a:off x="180231" y="215876"/>
            <a:ext cx="2485142" cy="659110"/>
          </a:xfrm>
          <a:prstGeom prst="rect">
            <a:avLst/>
          </a:prstGeom>
        </p:spPr>
        <p:txBody>
          <a:bodyPr wrap="square" lIns="104095" tIns="52048" rIns="104095" bIns="52048">
            <a:spAutoFit/>
          </a:bodyPr>
          <a:lstStyle/>
          <a:p>
            <a:r>
              <a:rPr lang="zh-TW" altLang="en-US" sz="1800" dirty="0">
                <a:solidFill>
                  <a:srgbClr val="000000"/>
                </a:solidFill>
                <a:latin typeface="ＭＳ Ｐゴシック"/>
              </a:rPr>
              <a:t>　　　　　　　　　　　　　　　　　　　　　</a:t>
            </a:r>
            <a:endParaRPr lang="zh-TW" altLang="en-US" sz="1600" dirty="0">
              <a:solidFill>
                <a:srgbClr val="000000"/>
              </a:solidFill>
              <a:latin typeface="ＭＳ Ｐゴシック"/>
            </a:endParaRPr>
          </a:p>
          <a:p>
            <a:endParaRPr lang="ja-JP" altLang="en-US" sz="1800" b="1" dirty="0">
              <a:solidFill>
                <a:srgbClr val="FF0000"/>
              </a:solidFill>
            </a:endParaRPr>
          </a:p>
        </p:txBody>
      </p:sp>
      <p:sp>
        <p:nvSpPr>
          <p:cNvPr id="11" name="テキスト ボックス 10"/>
          <p:cNvSpPr txBox="1"/>
          <p:nvPr/>
        </p:nvSpPr>
        <p:spPr>
          <a:xfrm>
            <a:off x="158785" y="1848589"/>
            <a:ext cx="7273886" cy="1259275"/>
          </a:xfrm>
          <a:prstGeom prst="rect">
            <a:avLst/>
          </a:prstGeom>
          <a:noFill/>
        </p:spPr>
        <p:txBody>
          <a:bodyPr wrap="square" lIns="104095" tIns="52048" rIns="104095" bIns="52048" rtlCol="0">
            <a:spAutoFit/>
          </a:bodyPr>
          <a:lstStyle/>
          <a:p>
            <a:endParaRPr lang="en-US" altLang="ja-JP" sz="1500" dirty="0"/>
          </a:p>
          <a:p>
            <a:endParaRPr lang="en-US" altLang="ja-JP" sz="1500" dirty="0"/>
          </a:p>
          <a:p>
            <a:endParaRPr lang="en-US" altLang="ja-JP" sz="1500" dirty="0"/>
          </a:p>
          <a:p>
            <a:endParaRPr lang="en-US" altLang="ja-JP" sz="1500" dirty="0"/>
          </a:p>
          <a:p>
            <a:endParaRPr lang="ja-JP" altLang="en-US" sz="1500" dirty="0"/>
          </a:p>
        </p:txBody>
      </p:sp>
      <p:sp>
        <p:nvSpPr>
          <p:cNvPr id="13" name="正方形/長方形 12"/>
          <p:cNvSpPr/>
          <p:nvPr/>
        </p:nvSpPr>
        <p:spPr>
          <a:xfrm>
            <a:off x="1993494" y="505085"/>
            <a:ext cx="5256584" cy="523220"/>
          </a:xfrm>
          <a:prstGeom prst="rect">
            <a:avLst/>
          </a:prstGeom>
        </p:spPr>
        <p:txBody>
          <a:bodyPr wrap="square">
            <a:spAutoFit/>
          </a:bodyPr>
          <a:lstStyle/>
          <a:p>
            <a:r>
              <a:rPr lang="ja-JP" altLang="en-US" sz="2800" b="1" dirty="0">
                <a:solidFill>
                  <a:srgbClr val="FF0000"/>
                </a:solidFill>
                <a:latin typeface="ＭＳ Ｐゴシック" pitchFamily="50" charset="-128"/>
                <a:ea typeface="ＭＳ Ｐゴシック" pitchFamily="50" charset="-128"/>
              </a:rPr>
              <a:t>各施設のコンソールと血液回路径</a:t>
            </a:r>
          </a:p>
        </p:txBody>
      </p:sp>
      <p:sp>
        <p:nvSpPr>
          <p:cNvPr id="14" name="テキスト ボックス 13"/>
          <p:cNvSpPr txBox="1"/>
          <p:nvPr/>
        </p:nvSpPr>
        <p:spPr>
          <a:xfrm>
            <a:off x="5543700" y="1579672"/>
            <a:ext cx="2557411" cy="292388"/>
          </a:xfrm>
          <a:prstGeom prst="rect">
            <a:avLst/>
          </a:prstGeom>
          <a:noFill/>
        </p:spPr>
        <p:txBody>
          <a:bodyPr wrap="square" rtlCol="0">
            <a:spAutoFit/>
          </a:bodyPr>
          <a:lstStyle/>
          <a:p>
            <a:r>
              <a:rPr kumimoji="1" lang="ja-JP" altLang="en-US" sz="1300" dirty="0">
                <a:latin typeface="ＭＳ Ｐゴシック" pitchFamily="50" charset="-128"/>
                <a:ea typeface="ＭＳ Ｐゴシック" pitchFamily="50" charset="-128"/>
              </a:rPr>
              <a:t>２０２１年１０月現在</a:t>
            </a:r>
          </a:p>
        </p:txBody>
      </p:sp>
      <p:graphicFrame>
        <p:nvGraphicFramePr>
          <p:cNvPr id="51" name="表 50"/>
          <p:cNvGraphicFramePr>
            <a:graphicFrameLocks noGrp="1"/>
          </p:cNvGraphicFramePr>
          <p:nvPr>
            <p:extLst>
              <p:ext uri="{D42A27DB-BD31-4B8C-83A1-F6EECF244321}">
                <p14:modId xmlns:p14="http://schemas.microsoft.com/office/powerpoint/2010/main" val="138176578"/>
              </p:ext>
            </p:extLst>
          </p:nvPr>
        </p:nvGraphicFramePr>
        <p:xfrm>
          <a:off x="-7020569" y="1538386"/>
          <a:ext cx="6388295" cy="6966018"/>
        </p:xfrm>
        <a:graphic>
          <a:graphicData uri="http://schemas.openxmlformats.org/drawingml/2006/table">
            <a:tbl>
              <a:tblPr firstRow="1" bandRow="1">
                <a:tableStyleId>{5C22544A-7EE6-4342-B048-85BDC9FD1C3A}</a:tableStyleId>
              </a:tblPr>
              <a:tblGrid>
                <a:gridCol w="1277659">
                  <a:extLst>
                    <a:ext uri="{9D8B030D-6E8A-4147-A177-3AD203B41FA5}">
                      <a16:colId xmlns:a16="http://schemas.microsoft.com/office/drawing/2014/main" val="20000"/>
                    </a:ext>
                  </a:extLst>
                </a:gridCol>
                <a:gridCol w="1277659">
                  <a:extLst>
                    <a:ext uri="{9D8B030D-6E8A-4147-A177-3AD203B41FA5}">
                      <a16:colId xmlns:a16="http://schemas.microsoft.com/office/drawing/2014/main" val="20001"/>
                    </a:ext>
                  </a:extLst>
                </a:gridCol>
                <a:gridCol w="1277659">
                  <a:extLst>
                    <a:ext uri="{9D8B030D-6E8A-4147-A177-3AD203B41FA5}">
                      <a16:colId xmlns:a16="http://schemas.microsoft.com/office/drawing/2014/main" val="20002"/>
                    </a:ext>
                  </a:extLst>
                </a:gridCol>
                <a:gridCol w="1277659">
                  <a:extLst>
                    <a:ext uri="{9D8B030D-6E8A-4147-A177-3AD203B41FA5}">
                      <a16:colId xmlns:a16="http://schemas.microsoft.com/office/drawing/2014/main" val="20003"/>
                    </a:ext>
                  </a:extLst>
                </a:gridCol>
                <a:gridCol w="1277659">
                  <a:extLst>
                    <a:ext uri="{9D8B030D-6E8A-4147-A177-3AD203B41FA5}">
                      <a16:colId xmlns:a16="http://schemas.microsoft.com/office/drawing/2014/main" val="20004"/>
                    </a:ext>
                  </a:extLst>
                </a:gridCol>
              </a:tblGrid>
              <a:tr h="355319">
                <a:tc>
                  <a:txBody>
                    <a:bodyPr/>
                    <a:lstStyle/>
                    <a:p>
                      <a:pPr algn="ctr" fontAlgn="ctr"/>
                      <a:r>
                        <a:rPr lang="zh-TW" altLang="en-US" sz="1000" b="0" i="0" u="none" strike="noStrike" dirty="0">
                          <a:solidFill>
                            <a:srgbClr val="000000"/>
                          </a:solidFill>
                          <a:latin typeface="ＭＳ Ｐゴシック" pitchFamily="50" charset="-128"/>
                          <a:ea typeface="ＭＳ Ｐゴシック" pitchFamily="50" charset="-128"/>
                        </a:rPr>
                        <a:t>　　施設名</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b="0" i="0" u="none" strike="noStrike" dirty="0">
                          <a:solidFill>
                            <a:srgbClr val="000000"/>
                          </a:solidFill>
                          <a:latin typeface="ＭＳ Ｐゴシック" pitchFamily="50" charset="-128"/>
                          <a:ea typeface="ＭＳ Ｐゴシック" pitchFamily="50" charset="-128"/>
                        </a:rPr>
                        <a:t>    コンソール １</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b="0" i="0" u="none" strike="noStrike" dirty="0">
                          <a:solidFill>
                            <a:srgbClr val="000000"/>
                          </a:solidFill>
                          <a:latin typeface="ＭＳ Ｐゴシック" pitchFamily="50" charset="-128"/>
                          <a:ea typeface="ＭＳ Ｐゴシック" pitchFamily="50" charset="-128"/>
                        </a:rPr>
                        <a:t>　   コンソール ２</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b="0" i="0" u="none" strike="noStrike" dirty="0">
                          <a:solidFill>
                            <a:srgbClr val="000000"/>
                          </a:solidFill>
                          <a:latin typeface="ＭＳ Ｐゴシック" pitchFamily="50" charset="-128"/>
                          <a:ea typeface="ＭＳ Ｐゴシック" pitchFamily="50" charset="-128"/>
                        </a:rPr>
                        <a:t>    コンソール ３</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b="0" i="0" u="none" strike="noStrike" dirty="0">
                          <a:solidFill>
                            <a:srgbClr val="000000"/>
                          </a:solidFill>
                          <a:latin typeface="ＭＳ Ｐゴシック" pitchFamily="50" charset="-128"/>
                          <a:ea typeface="ＭＳ Ｐゴシック" pitchFamily="50" charset="-128"/>
                        </a:rPr>
                        <a:t>　 血液回路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29099">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　西崎病院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東レ </a:t>
                      </a:r>
                      <a:r>
                        <a:rPr lang="en-US" altLang="ja-JP" sz="1000" b="0" i="0" u="none" strike="noStrike" dirty="0">
                          <a:solidFill>
                            <a:srgbClr val="000000"/>
                          </a:solidFill>
                          <a:latin typeface="ＭＳ Ｐゴシック" pitchFamily="50" charset="-128"/>
                          <a:ea typeface="ＭＳ Ｐゴシック" pitchFamily="50" charset="-128"/>
                        </a:rPr>
                        <a:t>TR-7700M</a:t>
                      </a:r>
                    </a:p>
                    <a:p>
                      <a:pPr algn="l" fontAlgn="ct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従来型</a:t>
                      </a:r>
                      <a:r>
                        <a:rPr lang="en-US" altLang="ja-JP" sz="1000" b="0" i="0" u="none" strike="noStrike" dirty="0">
                          <a:solidFill>
                            <a:srgbClr val="000000"/>
                          </a:solidFill>
                          <a:latin typeface="ＭＳ Ｐゴシック" pitchFamily="50" charset="-128"/>
                          <a:ea typeface="ＭＳ Ｐゴシック" pitchFamily="50" charset="-128"/>
                        </a:rPr>
                        <a:t>) 2</a:t>
                      </a:r>
                      <a:r>
                        <a:rPr lang="ja-JP" altLang="en-US" sz="1000" b="0" i="0" u="none" strike="noStrike" dirty="0">
                          <a:solidFill>
                            <a:srgbClr val="000000"/>
                          </a:solidFill>
                          <a:latin typeface="ＭＳ Ｐゴシック" pitchFamily="50" charset="-128"/>
                          <a:ea typeface="ＭＳ Ｐゴシック" pitchFamily="50" charset="-128"/>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mn-ea"/>
                        </a:rPr>
                        <a:t>東レ </a:t>
                      </a:r>
                      <a:r>
                        <a:rPr lang="en-US" altLang="ja-JP" sz="1000" b="0" i="0" u="none" strike="noStrike" dirty="0">
                          <a:solidFill>
                            <a:srgbClr val="000000"/>
                          </a:solidFill>
                          <a:latin typeface="ＭＳ Ｐゴシック" pitchFamily="50" charset="-128"/>
                          <a:ea typeface="+mn-ea"/>
                        </a:rPr>
                        <a:t>TR-3300M</a:t>
                      </a:r>
                    </a:p>
                    <a:p>
                      <a:pPr algn="l" fontAlgn="ctr"/>
                      <a:r>
                        <a:rPr lang="en-US" altLang="ja-JP" sz="1000" b="0" i="0" u="none" strike="noStrike" dirty="0">
                          <a:solidFill>
                            <a:srgbClr val="000000"/>
                          </a:solidFill>
                          <a:latin typeface="ＭＳ Ｐゴシック" pitchFamily="50" charset="-128"/>
                          <a:ea typeface="+mn-ea"/>
                        </a:rPr>
                        <a:t>(</a:t>
                      </a:r>
                      <a:r>
                        <a:rPr lang="ja-JP" altLang="en-US" sz="1000" b="0" i="0" u="none" strike="noStrike" dirty="0">
                          <a:solidFill>
                            <a:srgbClr val="000000"/>
                          </a:solidFill>
                          <a:latin typeface="ＭＳ Ｐゴシック" pitchFamily="50" charset="-128"/>
                          <a:ea typeface="+mn-ea"/>
                        </a:rPr>
                        <a:t>全自動型</a:t>
                      </a:r>
                      <a:r>
                        <a:rPr lang="en-US" altLang="ja-JP" sz="1000" b="0" i="0" u="none" strike="noStrike" dirty="0">
                          <a:solidFill>
                            <a:srgbClr val="000000"/>
                          </a:solidFill>
                          <a:latin typeface="ＭＳ Ｐゴシック" pitchFamily="50" charset="-128"/>
                          <a:ea typeface="+mn-ea"/>
                        </a:rPr>
                        <a:t>) 50</a:t>
                      </a:r>
                      <a:r>
                        <a:rPr lang="ja-JP" altLang="en-US" sz="1000" b="0" i="0" u="none" strike="noStrike" dirty="0">
                          <a:solidFill>
                            <a:srgbClr val="000000"/>
                          </a:solidFill>
                          <a:latin typeface="ＭＳ Ｐゴシック" pitchFamily="50" charset="-128"/>
                          <a:ea typeface="+mn-ea"/>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en-US" altLang="ja-JP" sz="1000" b="0" i="0" u="none" strike="noStrike" dirty="0">
                        <a:solidFill>
                          <a:srgbClr val="000000"/>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東レ用 太径・細径</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29099">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　南部医療センター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日機装 </a:t>
                      </a:r>
                      <a:r>
                        <a:rPr lang="en-US" altLang="ja-JP" sz="1000" b="0" i="0" u="none" strike="noStrike" dirty="0">
                          <a:solidFill>
                            <a:srgbClr val="000000"/>
                          </a:solidFill>
                          <a:latin typeface="ＭＳ Ｐゴシック" pitchFamily="50" charset="-128"/>
                          <a:ea typeface="ＭＳ Ｐゴシック" pitchFamily="50" charset="-128"/>
                        </a:rPr>
                        <a:t>DCS-27</a:t>
                      </a:r>
                    </a:p>
                    <a:p>
                      <a:pPr algn="l" fontAlgn="ct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従来型</a:t>
                      </a:r>
                      <a:r>
                        <a:rPr lang="en-US" altLang="ja-JP" sz="1000" b="0" i="0" u="none" strike="noStrike" dirty="0">
                          <a:solidFill>
                            <a:srgbClr val="000000"/>
                          </a:solidFill>
                          <a:latin typeface="ＭＳ Ｐゴシック" pitchFamily="50" charset="-128"/>
                          <a:ea typeface="ＭＳ Ｐゴシック" pitchFamily="50" charset="-128"/>
                        </a:rPr>
                        <a:t>)15</a:t>
                      </a:r>
                      <a:r>
                        <a:rPr lang="ja-JP" altLang="en-US" sz="1000" b="0" i="0" u="none" strike="noStrike" dirty="0">
                          <a:solidFill>
                            <a:srgbClr val="000000"/>
                          </a:solidFill>
                          <a:latin typeface="ＭＳ Ｐゴシック" pitchFamily="50" charset="-128"/>
                          <a:ea typeface="ＭＳ Ｐゴシック" pitchFamily="50" charset="-128"/>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日機装 </a:t>
                      </a:r>
                      <a:r>
                        <a:rPr lang="en-US" altLang="zh-TW" sz="1000" b="0" i="0" u="none" strike="noStrike" dirty="0">
                          <a:solidFill>
                            <a:srgbClr val="000000"/>
                          </a:solidFill>
                          <a:latin typeface="ＭＳ Ｐゴシック" pitchFamily="50" charset="-128"/>
                          <a:ea typeface="ＭＳ Ｐゴシック" pitchFamily="50" charset="-128"/>
                        </a:rPr>
                        <a:t>DCS-100NX</a:t>
                      </a: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200Si</a:t>
                      </a: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全自動型</a:t>
                      </a:r>
                      <a:r>
                        <a:rPr lang="en-US" altLang="zh-TW"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12</a:t>
                      </a:r>
                      <a:r>
                        <a:rPr lang="zh-TW" altLang="en-US" sz="1000" b="0" i="0" u="none" strike="noStrike" dirty="0">
                          <a:solidFill>
                            <a:srgbClr val="000000"/>
                          </a:solidFill>
                          <a:latin typeface="ＭＳ Ｐゴシック" pitchFamily="50" charset="-128"/>
                          <a:ea typeface="ＭＳ Ｐゴシック" pitchFamily="50" charset="-128"/>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000" b="0" i="0" u="none" strike="noStrike" dirty="0">
                          <a:solidFill>
                            <a:srgbClr val="000000"/>
                          </a:solidFill>
                          <a:latin typeface="ＭＳ Ｐゴシック" pitchFamily="50" charset="-128"/>
                          <a:ea typeface="ＭＳ Ｐゴシック" pitchFamily="50" charset="-128"/>
                        </a:rPr>
                        <a:t>TR-3000S</a:t>
                      </a: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DBB27</a:t>
                      </a: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DBB200Si</a:t>
                      </a:r>
                      <a:r>
                        <a:rPr lang="en-US" altLang="ja-JP" sz="1000" b="0" i="0" u="none" strike="noStrike" baseline="0" dirty="0">
                          <a:solidFill>
                            <a:srgbClr val="000000"/>
                          </a:solidFill>
                          <a:latin typeface="ＭＳ Ｐゴシック" pitchFamily="50" charset="-128"/>
                          <a:ea typeface="ＭＳ Ｐゴシック" pitchFamily="50" charset="-128"/>
                        </a:rPr>
                        <a:t> 4</a:t>
                      </a:r>
                      <a:r>
                        <a:rPr lang="ja-JP" altLang="en-US" sz="1000" b="0" i="0" u="none" strike="noStrike" baseline="0" dirty="0">
                          <a:solidFill>
                            <a:srgbClr val="000000"/>
                          </a:solidFill>
                          <a:latin typeface="ＭＳ Ｐゴシック" pitchFamily="50" charset="-128"/>
                          <a:ea typeface="ＭＳ Ｐゴシック" pitchFamily="50" charset="-128"/>
                        </a:rPr>
                        <a:t>台</a:t>
                      </a:r>
                      <a:endParaRPr lang="en-US" altLang="ja-JP" sz="1000" b="0" i="0" u="none" strike="noStrike" baseline="0" dirty="0">
                        <a:solidFill>
                          <a:srgbClr val="000000"/>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日機装用 太径　</a:t>
                      </a:r>
                      <a:endParaRPr lang="en-US" altLang="ja-JP" sz="1000" b="0" i="0" u="none" strike="noStrike" dirty="0">
                        <a:solidFill>
                          <a:srgbClr val="000000"/>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29099">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　豊見城中央病院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東レ </a:t>
                      </a:r>
                      <a:r>
                        <a:rPr lang="en-US" sz="1000" b="0" i="0" u="none" strike="noStrike" dirty="0">
                          <a:solidFill>
                            <a:srgbClr val="000000"/>
                          </a:solidFill>
                          <a:latin typeface="ＭＳ Ｐゴシック" pitchFamily="50" charset="-128"/>
                          <a:ea typeface="ＭＳ Ｐゴシック" pitchFamily="50" charset="-128"/>
                        </a:rPr>
                        <a:t>TR-3000MA</a:t>
                      </a:r>
                    </a:p>
                    <a:p>
                      <a:pPr algn="l" fontAlgn="ctr"/>
                      <a:r>
                        <a:rPr lang="en-US"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全自動型</a:t>
                      </a:r>
                      <a:r>
                        <a:rPr lang="en-US" altLang="ja-JP" sz="1000" b="0" i="0" u="none" strike="noStrike" dirty="0">
                          <a:solidFill>
                            <a:srgbClr val="000000"/>
                          </a:solidFill>
                          <a:latin typeface="ＭＳ Ｐゴシック" pitchFamily="50" charset="-128"/>
                          <a:ea typeface="ＭＳ Ｐゴシック" pitchFamily="50" charset="-128"/>
                        </a:rPr>
                        <a:t>) 35</a:t>
                      </a:r>
                      <a:r>
                        <a:rPr lang="ja-JP" altLang="en-US" sz="1000" b="0" i="0" u="none" strike="noStrike" dirty="0">
                          <a:solidFill>
                            <a:srgbClr val="000000"/>
                          </a:solidFill>
                          <a:latin typeface="ＭＳ Ｐゴシック" pitchFamily="50" charset="-128"/>
                          <a:ea typeface="ＭＳ Ｐゴシック" pitchFamily="50" charset="-128"/>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mn-ea"/>
                        </a:rPr>
                        <a:t>ニプロ </a:t>
                      </a:r>
                      <a:r>
                        <a:rPr lang="en-US" altLang="ja-JP" sz="1000" b="0" i="0" u="none" strike="noStrike" dirty="0">
                          <a:solidFill>
                            <a:srgbClr val="000000"/>
                          </a:solidFill>
                          <a:latin typeface="ＭＳ Ｐゴシック" pitchFamily="50" charset="-128"/>
                          <a:ea typeface="+mn-ea"/>
                        </a:rPr>
                        <a:t>NCV-3</a:t>
                      </a:r>
                    </a:p>
                    <a:p>
                      <a:pPr algn="l" fontAlgn="ctr"/>
                      <a:r>
                        <a:rPr lang="en-US" altLang="ja-JP" sz="1000" b="0" i="0" u="none" strike="noStrike" dirty="0">
                          <a:solidFill>
                            <a:srgbClr val="000000"/>
                          </a:solidFill>
                          <a:latin typeface="ＭＳ Ｐゴシック" pitchFamily="50" charset="-128"/>
                          <a:ea typeface="+mn-ea"/>
                        </a:rPr>
                        <a:t>(</a:t>
                      </a:r>
                      <a:r>
                        <a:rPr lang="ja-JP" altLang="en-US" sz="1000" b="0" i="0" u="none" strike="noStrike" dirty="0">
                          <a:solidFill>
                            <a:srgbClr val="000000"/>
                          </a:solidFill>
                          <a:latin typeface="ＭＳ Ｐゴシック" pitchFamily="50" charset="-128"/>
                          <a:ea typeface="+mn-ea"/>
                        </a:rPr>
                        <a:t>全自動型</a:t>
                      </a:r>
                      <a:r>
                        <a:rPr lang="en-US" altLang="ja-JP" sz="1000" b="0" i="0" u="none" strike="noStrike" dirty="0">
                          <a:solidFill>
                            <a:srgbClr val="000000"/>
                          </a:solidFill>
                          <a:latin typeface="ＭＳ Ｐゴシック" pitchFamily="50" charset="-128"/>
                          <a:ea typeface="+mn-ea"/>
                        </a:rPr>
                        <a:t>)12</a:t>
                      </a:r>
                      <a:r>
                        <a:rPr lang="ja-JP" altLang="en-US" sz="1000" b="0" i="0" u="none" strike="noStrike" dirty="0">
                          <a:solidFill>
                            <a:srgbClr val="000000"/>
                          </a:solidFill>
                          <a:latin typeface="ＭＳ Ｐゴシック" pitchFamily="50" charset="-128"/>
                          <a:ea typeface="+mn-ea"/>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mn-ea"/>
                        </a:rPr>
                        <a:t>東レ用 細径</a:t>
                      </a:r>
                      <a:endParaRPr lang="en-US" altLang="ja-JP" sz="1000" b="0" i="0" u="none" strike="noStrike" dirty="0">
                        <a:solidFill>
                          <a:srgbClr val="000000"/>
                        </a:solidFill>
                        <a:latin typeface="ＭＳ Ｐゴシック" pitchFamily="50" charset="-128"/>
                        <a:ea typeface="ＭＳ Ｐゴシック" pitchFamily="50" charset="-128"/>
                      </a:endParaRPr>
                    </a:p>
                    <a:p>
                      <a:pPr algn="l" fontAlgn="ctr"/>
                      <a:r>
                        <a:rPr lang="ja-JP" altLang="en-US" sz="1000" b="0" i="0" u="none" strike="noStrike" dirty="0">
                          <a:solidFill>
                            <a:srgbClr val="000000"/>
                          </a:solidFill>
                          <a:latin typeface="ＭＳ Ｐゴシック" pitchFamily="50" charset="-128"/>
                          <a:ea typeface="ＭＳ Ｐゴシック" pitchFamily="50" charset="-128"/>
                        </a:rPr>
                        <a:t>ニプロ用 太径　</a:t>
                      </a:r>
                      <a:endParaRPr lang="en-US" altLang="ja-JP" sz="1000" b="0" i="0" u="none" strike="noStrike" dirty="0">
                        <a:solidFill>
                          <a:srgbClr val="000000"/>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29099">
                <a:tc>
                  <a:txBody>
                    <a:bodyPr/>
                    <a:lstStyle/>
                    <a:p>
                      <a:pPr algn="l" fontAlgn="ctr"/>
                      <a:r>
                        <a:rPr lang="zh-TW" altLang="en-US" sz="1000" b="0" i="0" u="none" strike="noStrike">
                          <a:solidFill>
                            <a:srgbClr val="000000"/>
                          </a:solidFill>
                          <a:latin typeface="ＭＳ Ｐゴシック" pitchFamily="50" charset="-128"/>
                          <a:ea typeface="ＭＳ Ｐゴシック" pitchFamily="50" charset="-128"/>
                        </a:rPr>
                        <a:t>　沖縄第一病院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b="0" i="0" u="none" strike="noStrike" dirty="0">
                          <a:solidFill>
                            <a:srgbClr val="000000"/>
                          </a:solidFill>
                          <a:latin typeface="ＭＳ Ｐゴシック" pitchFamily="50" charset="-128"/>
                          <a:ea typeface="ＭＳ Ｐゴシック" pitchFamily="50" charset="-128"/>
                        </a:rPr>
                        <a:t>JMS GS-110N</a:t>
                      </a:r>
                    </a:p>
                    <a:p>
                      <a:pPr algn="l" fontAlgn="ctr"/>
                      <a:r>
                        <a:rPr lang="en-US"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全自動型</a:t>
                      </a:r>
                      <a:r>
                        <a:rPr lang="en-US" altLang="ja-JP" sz="1000" b="0" i="0" u="none" strike="noStrike" dirty="0">
                          <a:solidFill>
                            <a:srgbClr val="000000"/>
                          </a:solidFill>
                          <a:latin typeface="ＭＳ Ｐゴシック" pitchFamily="50" charset="-128"/>
                          <a:ea typeface="ＭＳ Ｐゴシック" pitchFamily="50" charset="-128"/>
                        </a:rPr>
                        <a:t>)76</a:t>
                      </a:r>
                      <a:r>
                        <a:rPr lang="ja-JP" altLang="en-US" sz="1000" b="0" i="0" u="none" strike="noStrike" dirty="0">
                          <a:solidFill>
                            <a:srgbClr val="000000"/>
                          </a:solidFill>
                          <a:latin typeface="ＭＳ Ｐゴシック" pitchFamily="50" charset="-128"/>
                          <a:ea typeface="ＭＳ Ｐゴシック" pitchFamily="50" charset="-128"/>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日機装 </a:t>
                      </a:r>
                      <a:r>
                        <a:rPr lang="en-US" altLang="zh-TW" sz="1000" b="0" i="0" u="none" strike="noStrike" dirty="0">
                          <a:solidFill>
                            <a:srgbClr val="000000"/>
                          </a:solidFill>
                          <a:latin typeface="ＭＳ Ｐゴシック" pitchFamily="50" charset="-128"/>
                          <a:ea typeface="ＭＳ Ｐゴシック" pitchFamily="50" charset="-128"/>
                        </a:rPr>
                        <a:t>DCS-100NX</a:t>
                      </a:r>
                    </a:p>
                    <a:p>
                      <a:pPr algn="l" fontAlgn="ct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全自動型</a:t>
                      </a:r>
                      <a:r>
                        <a:rPr lang="en-US" altLang="zh-TW" sz="1000" b="0" i="0" u="none" strike="noStrike" dirty="0">
                          <a:solidFill>
                            <a:srgbClr val="000000"/>
                          </a:solidFill>
                          <a:latin typeface="ＭＳ Ｐゴシック" pitchFamily="50" charset="-128"/>
                          <a:ea typeface="ＭＳ Ｐゴシック" pitchFamily="50" charset="-128"/>
                        </a:rPr>
                        <a:t>)34</a:t>
                      </a:r>
                      <a:r>
                        <a:rPr lang="zh-TW" altLang="en-US" sz="1000" b="0" i="0" u="none" strike="noStrike" dirty="0">
                          <a:solidFill>
                            <a:srgbClr val="000000"/>
                          </a:solidFill>
                          <a:latin typeface="ＭＳ Ｐゴシック" pitchFamily="50" charset="-128"/>
                          <a:ea typeface="ＭＳ Ｐゴシック" pitchFamily="50" charset="-128"/>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ＪＭＳ用 細計　　</a:t>
                      </a:r>
                      <a:endParaRPr lang="en-US" altLang="zh-TW" sz="1000" b="0" i="0" u="none" strike="noStrike" dirty="0">
                        <a:solidFill>
                          <a:srgbClr val="000000"/>
                        </a:solidFill>
                        <a:latin typeface="ＭＳ Ｐゴシック" pitchFamily="50" charset="-128"/>
                        <a:ea typeface="ＭＳ Ｐゴシック" pitchFamily="50" charset="-128"/>
                      </a:endParaRPr>
                    </a:p>
                    <a:p>
                      <a:pPr algn="l" fontAlgn="ctr"/>
                      <a:r>
                        <a:rPr lang="zh-TW" altLang="en-US" sz="1000" b="0" i="0" u="none" strike="noStrike" dirty="0">
                          <a:solidFill>
                            <a:srgbClr val="000000"/>
                          </a:solidFill>
                          <a:latin typeface="ＭＳ Ｐゴシック" pitchFamily="50" charset="-128"/>
                          <a:ea typeface="ＭＳ Ｐゴシック" pitchFamily="50" charset="-128"/>
                        </a:rPr>
                        <a:t>日機装用 太径</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29099">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　与那原中央病院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東レ </a:t>
                      </a:r>
                      <a:r>
                        <a:rPr lang="en-US" altLang="ja-JP" sz="1000" b="0" i="0" u="none" strike="noStrike" dirty="0">
                          <a:solidFill>
                            <a:srgbClr val="000000"/>
                          </a:solidFill>
                          <a:latin typeface="ＭＳ Ｐゴシック" pitchFamily="50" charset="-128"/>
                          <a:ea typeface="ＭＳ Ｐゴシック" pitchFamily="50" charset="-128"/>
                        </a:rPr>
                        <a:t>TR-3000M</a:t>
                      </a:r>
                    </a:p>
                    <a:p>
                      <a:pPr algn="l" fontAlgn="ct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従来型</a:t>
                      </a:r>
                      <a:r>
                        <a:rPr lang="en-US" altLang="ja-JP" sz="1000" b="0" i="0" u="none" strike="noStrike" dirty="0">
                          <a:solidFill>
                            <a:srgbClr val="000000"/>
                          </a:solidFill>
                          <a:latin typeface="ＭＳ Ｐゴシック" pitchFamily="50" charset="-128"/>
                          <a:ea typeface="ＭＳ Ｐゴシック" pitchFamily="50" charset="-128"/>
                        </a:rPr>
                        <a:t>) 18</a:t>
                      </a:r>
                      <a:r>
                        <a:rPr lang="ja-JP" altLang="en-US" sz="1000" b="0" i="0" u="none" strike="noStrike" dirty="0">
                          <a:solidFill>
                            <a:srgbClr val="000000"/>
                          </a:solidFill>
                          <a:latin typeface="ＭＳ Ｐゴシック" pitchFamily="50" charset="-128"/>
                          <a:ea typeface="ＭＳ Ｐゴシック" pitchFamily="50" charset="-128"/>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日機装 </a:t>
                      </a:r>
                      <a:r>
                        <a:rPr lang="en-US" altLang="zh-TW" sz="1000" b="0" i="0" u="none" strike="noStrike" dirty="0">
                          <a:solidFill>
                            <a:srgbClr val="000000"/>
                          </a:solidFill>
                          <a:latin typeface="ＭＳ Ｐゴシック" pitchFamily="50" charset="-128"/>
                          <a:ea typeface="ＭＳ Ｐゴシック" pitchFamily="50" charset="-128"/>
                        </a:rPr>
                        <a:t>DCS-100NX</a:t>
                      </a:r>
                    </a:p>
                    <a:p>
                      <a:pPr algn="l" fontAlgn="ct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全自動型</a:t>
                      </a:r>
                      <a:r>
                        <a:rPr lang="en-US" altLang="zh-TW" sz="1000" b="0" i="0" u="none" strike="noStrike" dirty="0">
                          <a:solidFill>
                            <a:srgbClr val="000000"/>
                          </a:solidFill>
                          <a:latin typeface="ＭＳ Ｐゴシック" pitchFamily="50" charset="-128"/>
                          <a:ea typeface="ＭＳ Ｐゴシック" pitchFamily="50" charset="-128"/>
                        </a:rPr>
                        <a:t>)12</a:t>
                      </a:r>
                      <a:r>
                        <a:rPr lang="zh-TW" altLang="en-US" sz="1000" b="0" i="0" u="none" strike="noStrike" dirty="0">
                          <a:solidFill>
                            <a:srgbClr val="000000"/>
                          </a:solidFill>
                          <a:latin typeface="ＭＳ Ｐゴシック" pitchFamily="50" charset="-128"/>
                          <a:ea typeface="ＭＳ Ｐゴシック" pitchFamily="50" charset="-128"/>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a:solidFill>
                            <a:srgbClr val="000000"/>
                          </a:solidFill>
                          <a:latin typeface="ＭＳ Ｐゴシック" pitchFamily="50" charset="-128"/>
                          <a:ea typeface="ＭＳ Ｐゴシック" pitchFamily="50" charset="-128"/>
                        </a:rPr>
                        <a:t>日機装用 太径</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29099">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　とよみ生協病院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ニプロ </a:t>
                      </a:r>
                      <a:r>
                        <a:rPr lang="en-US" altLang="ja-JP" sz="1000" b="0" i="0" u="none" strike="noStrike" dirty="0">
                          <a:solidFill>
                            <a:srgbClr val="000000"/>
                          </a:solidFill>
                          <a:latin typeface="ＭＳ Ｐゴシック" pitchFamily="50" charset="-128"/>
                          <a:ea typeface="ＭＳ Ｐゴシック" pitchFamily="50" charset="-128"/>
                        </a:rPr>
                        <a:t>NCV-1</a:t>
                      </a:r>
                    </a:p>
                    <a:p>
                      <a:pPr algn="l" fontAlgn="ct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従来型</a:t>
                      </a:r>
                      <a:r>
                        <a:rPr lang="en-US" altLang="ja-JP" sz="1000" b="0" i="0" u="none" strike="noStrike" dirty="0">
                          <a:solidFill>
                            <a:srgbClr val="000000"/>
                          </a:solidFill>
                          <a:latin typeface="ＭＳ Ｐゴシック" pitchFamily="50" charset="-128"/>
                          <a:ea typeface="ＭＳ Ｐゴシック" pitchFamily="50" charset="-128"/>
                        </a:rPr>
                        <a:t>)61</a:t>
                      </a:r>
                      <a:r>
                        <a:rPr lang="ja-JP" altLang="en-US" sz="1000" b="0" i="0" u="none" strike="noStrike" dirty="0">
                          <a:solidFill>
                            <a:srgbClr val="000000"/>
                          </a:solidFill>
                          <a:latin typeface="ＭＳ Ｐゴシック" pitchFamily="50" charset="-128"/>
                          <a:ea typeface="ＭＳ Ｐゴシック" pitchFamily="50" charset="-128"/>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ニプロ </a:t>
                      </a:r>
                      <a:r>
                        <a:rPr lang="en-US" altLang="ja-JP" sz="1000" b="0" i="0" u="none" strike="noStrike" dirty="0">
                          <a:solidFill>
                            <a:srgbClr val="000000"/>
                          </a:solidFill>
                          <a:latin typeface="ＭＳ Ｐゴシック" pitchFamily="50" charset="-128"/>
                          <a:ea typeface="ＭＳ Ｐゴシック" pitchFamily="50" charset="-128"/>
                        </a:rPr>
                        <a:t>NCU-8</a:t>
                      </a: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NDF01</a:t>
                      </a:r>
                    </a:p>
                    <a:p>
                      <a:pPr algn="l" fontAlgn="ct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従来型</a:t>
                      </a:r>
                      <a:r>
                        <a:rPr lang="en-US" altLang="ja-JP" sz="1000" b="0" i="0" u="none" strike="noStrike" dirty="0">
                          <a:solidFill>
                            <a:srgbClr val="000000"/>
                          </a:solidFill>
                          <a:latin typeface="ＭＳ Ｐゴシック" pitchFamily="50" charset="-128"/>
                          <a:ea typeface="ＭＳ Ｐゴシック" pitchFamily="50" charset="-128"/>
                        </a:rPr>
                        <a:t>)15</a:t>
                      </a:r>
                      <a:r>
                        <a:rPr lang="ja-JP" altLang="en-US" sz="1000" b="0" i="0" u="none" strike="noStrike" dirty="0">
                          <a:solidFill>
                            <a:srgbClr val="000000"/>
                          </a:solidFill>
                          <a:latin typeface="ＭＳ Ｐゴシック" pitchFamily="50" charset="-128"/>
                          <a:ea typeface="ＭＳ Ｐゴシック" pitchFamily="50" charset="-128"/>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ニプロ </a:t>
                      </a:r>
                      <a:r>
                        <a:rPr lang="en-US" altLang="ja-JP" sz="1000" b="0" i="0" u="none" strike="noStrike" dirty="0">
                          <a:solidFill>
                            <a:srgbClr val="000000"/>
                          </a:solidFill>
                          <a:latin typeface="ＭＳ Ｐゴシック" pitchFamily="50" charset="-128"/>
                          <a:ea typeface="ＭＳ Ｐゴシック" pitchFamily="50" charset="-128"/>
                        </a:rPr>
                        <a:t>NCV-2</a:t>
                      </a: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3</a:t>
                      </a:r>
                    </a:p>
                    <a:p>
                      <a:pPr algn="l" fontAlgn="ct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全自動型</a:t>
                      </a:r>
                      <a:r>
                        <a:rPr lang="en-US" altLang="ja-JP" sz="1000" b="0" i="0" u="none" strike="noStrike" dirty="0">
                          <a:solidFill>
                            <a:srgbClr val="000000"/>
                          </a:solidFill>
                          <a:latin typeface="ＭＳ Ｐゴシック" pitchFamily="50" charset="-128"/>
                          <a:ea typeface="ＭＳ Ｐゴシック" pitchFamily="50" charset="-128"/>
                        </a:rPr>
                        <a:t>)29</a:t>
                      </a:r>
                      <a:r>
                        <a:rPr lang="ja-JP" altLang="en-US" sz="1000" b="0" i="0" u="none" strike="noStrike" dirty="0">
                          <a:solidFill>
                            <a:srgbClr val="000000"/>
                          </a:solidFill>
                          <a:latin typeface="ＭＳ Ｐゴシック" pitchFamily="50" charset="-128"/>
                          <a:ea typeface="ＭＳ Ｐゴシック" pitchFamily="50" charset="-128"/>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ニプロ用 太径</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46154">
                <a:tc>
                  <a:txBody>
                    <a:bodyPr/>
                    <a:lstStyle/>
                    <a:p>
                      <a:pPr algn="l" fontAlgn="ctr"/>
                      <a:r>
                        <a:rPr lang="zh-CN" altLang="en-US" sz="1000" b="0" i="0" u="none" strike="noStrike">
                          <a:solidFill>
                            <a:srgbClr val="000000"/>
                          </a:solidFill>
                          <a:latin typeface="ＭＳ Ｐゴシック" pitchFamily="50" charset="-128"/>
                          <a:ea typeface="ＭＳ Ｐゴシック" pitchFamily="50" charset="-128"/>
                        </a:rPr>
                        <a:t>　南部徳洲会病院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ニプロ </a:t>
                      </a:r>
                      <a:r>
                        <a:rPr lang="en-US" altLang="ja-JP" sz="1000" b="0" i="0" u="none" strike="noStrike" dirty="0">
                          <a:solidFill>
                            <a:srgbClr val="000000"/>
                          </a:solidFill>
                          <a:latin typeface="ＭＳ Ｐゴシック" pitchFamily="50" charset="-128"/>
                          <a:ea typeface="ＭＳ Ｐゴシック" pitchFamily="50" charset="-128"/>
                        </a:rPr>
                        <a:t>NCV-2</a:t>
                      </a:r>
                    </a:p>
                    <a:p>
                      <a:pPr algn="l" fontAlgn="ct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従来型</a:t>
                      </a:r>
                      <a:r>
                        <a:rPr lang="en-US" altLang="ja-JP" sz="1000" b="0" i="0" u="none" strike="noStrike" dirty="0">
                          <a:solidFill>
                            <a:srgbClr val="000000"/>
                          </a:solidFill>
                          <a:latin typeface="ＭＳ Ｐゴシック" pitchFamily="50" charset="-128"/>
                          <a:ea typeface="ＭＳ Ｐゴシック" pitchFamily="50" charset="-128"/>
                        </a:rPr>
                        <a:t>)3</a:t>
                      </a:r>
                      <a:r>
                        <a:rPr lang="ja-JP" altLang="en-US" sz="1000" b="0" i="0" u="none" strike="noStrike" dirty="0">
                          <a:solidFill>
                            <a:srgbClr val="000000"/>
                          </a:solidFill>
                          <a:latin typeface="ＭＳ Ｐゴシック" pitchFamily="50" charset="-128"/>
                          <a:ea typeface="ＭＳ Ｐゴシック" pitchFamily="50" charset="-128"/>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mn-ea"/>
                        </a:rPr>
                        <a:t>ニプロ </a:t>
                      </a:r>
                      <a:r>
                        <a:rPr lang="en-US" altLang="ja-JP" sz="1000" b="0" i="0" u="none" strike="noStrike" dirty="0">
                          <a:solidFill>
                            <a:srgbClr val="000000"/>
                          </a:solidFill>
                          <a:latin typeface="ＭＳ Ｐゴシック" pitchFamily="50" charset="-128"/>
                          <a:ea typeface="+mn-ea"/>
                        </a:rPr>
                        <a:t>NCV-3</a:t>
                      </a:r>
                    </a:p>
                    <a:p>
                      <a:pPr algn="l" fontAlgn="ctr"/>
                      <a:r>
                        <a:rPr lang="en-US" altLang="ja-JP" sz="1000" b="0" i="0" u="none" strike="noStrike" dirty="0">
                          <a:solidFill>
                            <a:srgbClr val="000000"/>
                          </a:solidFill>
                          <a:latin typeface="ＭＳ Ｐゴシック" pitchFamily="50" charset="-128"/>
                          <a:ea typeface="+mn-ea"/>
                        </a:rPr>
                        <a:t>(</a:t>
                      </a:r>
                      <a:r>
                        <a:rPr lang="ja-JP" altLang="en-US" sz="1000" b="0" i="0" u="none" strike="noStrike" dirty="0">
                          <a:solidFill>
                            <a:srgbClr val="000000"/>
                          </a:solidFill>
                          <a:latin typeface="ＭＳ Ｐゴシック" pitchFamily="50" charset="-128"/>
                          <a:ea typeface="+mn-ea"/>
                        </a:rPr>
                        <a:t>全自動型</a:t>
                      </a:r>
                      <a:r>
                        <a:rPr lang="en-US" altLang="ja-JP" sz="1000" b="0" i="0" u="none" strike="noStrike" dirty="0">
                          <a:solidFill>
                            <a:srgbClr val="000000"/>
                          </a:solidFill>
                          <a:latin typeface="ＭＳ Ｐゴシック" pitchFamily="50" charset="-128"/>
                          <a:ea typeface="+mn-ea"/>
                        </a:rPr>
                        <a:t>)24</a:t>
                      </a:r>
                      <a:r>
                        <a:rPr lang="ja-JP" altLang="en-US" sz="1000" b="0" i="0" u="none" strike="noStrike" dirty="0">
                          <a:solidFill>
                            <a:srgbClr val="000000"/>
                          </a:solidFill>
                          <a:latin typeface="ＭＳ Ｐゴシック" pitchFamily="50" charset="-128"/>
                          <a:ea typeface="+mn-ea"/>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ニプロ </a:t>
                      </a:r>
                      <a:r>
                        <a:rPr lang="en-US" altLang="ja-JP" sz="1000" b="0" i="0" u="none" strike="noStrike" dirty="0">
                          <a:solidFill>
                            <a:srgbClr val="000000"/>
                          </a:solidFill>
                          <a:latin typeface="ＭＳ Ｐゴシック" pitchFamily="50" charset="-128"/>
                          <a:ea typeface="ＭＳ Ｐゴシック" pitchFamily="50" charset="-128"/>
                        </a:rPr>
                        <a:t>NCU-12</a:t>
                      </a:r>
                    </a:p>
                    <a:p>
                      <a:pPr algn="l" fontAlgn="ct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従来型</a:t>
                      </a:r>
                      <a:r>
                        <a:rPr lang="en-US" altLang="ja-JP" sz="1000" b="0" i="0" u="none" strike="noStrike" dirty="0">
                          <a:solidFill>
                            <a:srgbClr val="000000"/>
                          </a:solidFill>
                          <a:latin typeface="ＭＳ Ｐゴシック" pitchFamily="50" charset="-128"/>
                          <a:ea typeface="ＭＳ Ｐゴシック" pitchFamily="50" charset="-128"/>
                        </a:rPr>
                        <a:t>)3</a:t>
                      </a:r>
                      <a:r>
                        <a:rPr lang="ja-JP" altLang="en-US" sz="1000" b="0" i="0" u="none" strike="noStrike" dirty="0">
                          <a:solidFill>
                            <a:srgbClr val="000000"/>
                          </a:solidFill>
                          <a:latin typeface="ＭＳ Ｐゴシック" pitchFamily="50" charset="-128"/>
                          <a:ea typeface="ＭＳ Ｐゴシック" pitchFamily="50" charset="-128"/>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ニプロ用 太径</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29099">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　友愛医療センター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ニプロ </a:t>
                      </a:r>
                      <a:r>
                        <a:rPr lang="en-US" altLang="ja-JP" sz="1000" b="0" i="0" u="none" strike="noStrike" dirty="0">
                          <a:solidFill>
                            <a:srgbClr val="000000"/>
                          </a:solidFill>
                          <a:latin typeface="ＭＳ Ｐゴシック" pitchFamily="50" charset="-128"/>
                          <a:ea typeface="ＭＳ Ｐゴシック" pitchFamily="50" charset="-128"/>
                        </a:rPr>
                        <a:t>NCV-3</a:t>
                      </a:r>
                    </a:p>
                    <a:p>
                      <a:pPr algn="l" fontAlgn="ct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全自動型</a:t>
                      </a:r>
                      <a:r>
                        <a:rPr lang="en-US" altLang="ja-JP" sz="1000" b="0" i="0" u="none" strike="noStrike" dirty="0">
                          <a:solidFill>
                            <a:srgbClr val="000000"/>
                          </a:solidFill>
                          <a:latin typeface="ＭＳ Ｐゴシック" pitchFamily="50" charset="-128"/>
                          <a:ea typeface="ＭＳ Ｐゴシック" pitchFamily="50" charset="-128"/>
                        </a:rPr>
                        <a:t>)27</a:t>
                      </a:r>
                      <a:r>
                        <a:rPr lang="ja-JP" altLang="en-US" sz="1000" b="0" i="0" u="none" strike="noStrike" dirty="0">
                          <a:solidFill>
                            <a:srgbClr val="000000"/>
                          </a:solidFill>
                          <a:latin typeface="ＭＳ Ｐゴシック" pitchFamily="50" charset="-128"/>
                          <a:ea typeface="ＭＳ Ｐゴシック" pitchFamily="50" charset="-128"/>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en-US" altLang="zh-TW" sz="1000" b="0" i="0" u="none" strike="noStrike" dirty="0">
                        <a:solidFill>
                          <a:srgbClr val="000000"/>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ニプロ用 太径　　</a:t>
                      </a:r>
                      <a:endParaRPr lang="en-US" altLang="ja-JP" sz="1000" b="0" i="0" u="none" strike="noStrike" dirty="0">
                        <a:solidFill>
                          <a:srgbClr val="000000"/>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529099">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　吉クリニック</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日機装 </a:t>
                      </a:r>
                      <a:r>
                        <a:rPr lang="en-US" altLang="zh-TW" sz="1000" b="0" i="0" u="none" strike="noStrike" dirty="0">
                          <a:solidFill>
                            <a:srgbClr val="000000"/>
                          </a:solidFill>
                          <a:latin typeface="ＭＳ Ｐゴシック" pitchFamily="50" charset="-128"/>
                          <a:ea typeface="ＭＳ Ｐゴシック" pitchFamily="50" charset="-128"/>
                        </a:rPr>
                        <a:t>DCS-100NX</a:t>
                      </a:r>
                    </a:p>
                    <a:p>
                      <a:pPr algn="l" fontAlgn="ct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全自動型</a:t>
                      </a:r>
                      <a:r>
                        <a:rPr lang="en-US" altLang="zh-TW" sz="1000" b="0" i="0" u="none" strike="noStrike" dirty="0">
                          <a:solidFill>
                            <a:srgbClr val="000000"/>
                          </a:solidFill>
                          <a:latin typeface="ＭＳ Ｐゴシック" pitchFamily="50" charset="-128"/>
                          <a:ea typeface="ＭＳ Ｐゴシック" pitchFamily="50" charset="-128"/>
                        </a:rPr>
                        <a:t>)50</a:t>
                      </a:r>
                      <a:r>
                        <a:rPr lang="zh-TW" altLang="en-US" sz="1000" b="0" i="0" u="none" strike="noStrike" dirty="0">
                          <a:solidFill>
                            <a:srgbClr val="000000"/>
                          </a:solidFill>
                          <a:latin typeface="ＭＳ Ｐゴシック" pitchFamily="50" charset="-128"/>
                          <a:ea typeface="ＭＳ Ｐゴシック" pitchFamily="50" charset="-128"/>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日機装用 細径</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510346">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　うえず内科クリニック</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b="0" i="0" u="none" strike="noStrike" dirty="0">
                          <a:solidFill>
                            <a:srgbClr val="000000"/>
                          </a:solidFill>
                          <a:latin typeface="ＭＳ Ｐゴシック" pitchFamily="50" charset="-128"/>
                          <a:ea typeface="ＭＳ Ｐゴシック" pitchFamily="50" charset="-128"/>
                        </a:rPr>
                        <a:t>JMS GS-110N・300N</a:t>
                      </a:r>
                    </a:p>
                    <a:p>
                      <a:pPr algn="l" fontAlgn="ctr"/>
                      <a:r>
                        <a:rPr lang="en-US"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mn-ea"/>
                        </a:rPr>
                        <a:t>全自動型</a:t>
                      </a:r>
                      <a:r>
                        <a:rPr lang="en-US" altLang="ja-JP" sz="1000" b="0" i="0" u="none" strike="noStrike" dirty="0">
                          <a:solidFill>
                            <a:srgbClr val="000000"/>
                          </a:solidFill>
                          <a:latin typeface="ＭＳ Ｐゴシック" pitchFamily="50" charset="-128"/>
                          <a:ea typeface="+mn-ea"/>
                        </a:rPr>
                        <a:t>)6</a:t>
                      </a:r>
                      <a:r>
                        <a:rPr lang="ja-JP" altLang="en-US" sz="1000" b="0" i="0" u="none" strike="noStrike" dirty="0">
                          <a:solidFill>
                            <a:srgbClr val="000000"/>
                          </a:solidFill>
                          <a:latin typeface="ＭＳ Ｐゴシック" pitchFamily="50" charset="-128"/>
                          <a:ea typeface="+mn-ea"/>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000" b="0" i="0" u="none" strike="noStrike" dirty="0">
                          <a:solidFill>
                            <a:srgbClr val="000000"/>
                          </a:solidFill>
                          <a:latin typeface="ＭＳ Ｐゴシック" pitchFamily="50" charset="-128"/>
                          <a:ea typeface="ＭＳ Ｐゴシック" pitchFamily="50" charset="-128"/>
                        </a:rPr>
                        <a:t>JMS GC-X01</a:t>
                      </a:r>
                    </a:p>
                    <a:p>
                      <a:pPr algn="l" fontAlgn="ctr"/>
                      <a:r>
                        <a:rPr lang="en-US"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mn-ea"/>
                        </a:rPr>
                        <a:t>全自動型</a:t>
                      </a:r>
                      <a:r>
                        <a:rPr lang="en-US" altLang="ja-JP" sz="1000" b="0" i="0" u="none" strike="noStrike" dirty="0">
                          <a:solidFill>
                            <a:srgbClr val="000000"/>
                          </a:solidFill>
                          <a:latin typeface="ＭＳ Ｐゴシック" pitchFamily="50" charset="-128"/>
                          <a:ea typeface="+mn-ea"/>
                        </a:rPr>
                        <a:t>)23</a:t>
                      </a:r>
                      <a:r>
                        <a:rPr lang="ja-JP" altLang="en-US" sz="1000" b="0" i="0" u="none" strike="noStrike" dirty="0">
                          <a:solidFill>
                            <a:srgbClr val="000000"/>
                          </a:solidFill>
                          <a:latin typeface="ＭＳ Ｐゴシック" pitchFamily="50" charset="-128"/>
                          <a:ea typeface="+mn-ea"/>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ＪＭＳ用 太径・細径</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446154">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　</a:t>
                      </a:r>
                      <a:r>
                        <a:rPr lang="ja-JP" altLang="en-US" sz="900" b="0" i="0" u="none" strike="noStrike" dirty="0">
                          <a:solidFill>
                            <a:srgbClr val="000000"/>
                          </a:solidFill>
                          <a:latin typeface="ＭＳ Ｐゴシック" pitchFamily="50" charset="-128"/>
                          <a:ea typeface="ＭＳ Ｐゴシック" pitchFamily="50" charset="-128"/>
                        </a:rPr>
                        <a:t>豊崎メディカルクリニック</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mn-ea"/>
                        </a:rPr>
                        <a:t>日機装 </a:t>
                      </a:r>
                      <a:r>
                        <a:rPr lang="en-US" sz="1000" b="0" i="0" u="none" strike="noStrike" dirty="0">
                          <a:solidFill>
                            <a:srgbClr val="000000"/>
                          </a:solidFill>
                          <a:latin typeface="ＭＳ Ｐゴシック" pitchFamily="50" charset="-128"/>
                          <a:ea typeface="ＭＳ Ｐゴシック" pitchFamily="50" charset="-128"/>
                        </a:rPr>
                        <a:t>DCS-200Si</a:t>
                      </a:r>
                    </a:p>
                    <a:p>
                      <a:pPr algn="l" fontAlgn="ctr"/>
                      <a:r>
                        <a:rPr lang="en-US"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mn-ea"/>
                        </a:rPr>
                        <a:t>全自動型</a:t>
                      </a:r>
                      <a:r>
                        <a:rPr lang="en-US" altLang="ja-JP" sz="1000" b="0" i="0" u="none" strike="noStrike" dirty="0">
                          <a:solidFill>
                            <a:srgbClr val="000000"/>
                          </a:solidFill>
                          <a:latin typeface="ＭＳ Ｐゴシック" pitchFamily="50" charset="-128"/>
                          <a:ea typeface="+mn-ea"/>
                        </a:rPr>
                        <a:t>)24</a:t>
                      </a:r>
                      <a:r>
                        <a:rPr lang="ja-JP" altLang="en-US" sz="1000" b="0" i="0" u="none" strike="noStrike" dirty="0">
                          <a:solidFill>
                            <a:srgbClr val="000000"/>
                          </a:solidFill>
                          <a:latin typeface="ＭＳ Ｐゴシック" pitchFamily="50" charset="-128"/>
                          <a:ea typeface="+mn-ea"/>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a:solidFill>
                            <a:srgbClr val="000000"/>
                          </a:solidFill>
                          <a:latin typeface="ＭＳ Ｐゴシック" pitchFamily="50" charset="-128"/>
                          <a:ea typeface="ＭＳ Ｐゴシック" pitchFamily="50" charset="-128"/>
                        </a:rPr>
                        <a:t>日機装用 太径</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529099">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　つかざん腎クリニック</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東レ </a:t>
                      </a:r>
                      <a:r>
                        <a:rPr lang="en-US" sz="1000" b="0" i="0" u="none" strike="noStrike" dirty="0">
                          <a:solidFill>
                            <a:srgbClr val="000000"/>
                          </a:solidFill>
                          <a:latin typeface="ＭＳ Ｐゴシック" pitchFamily="50" charset="-128"/>
                          <a:ea typeface="ＭＳ Ｐゴシック" pitchFamily="50" charset="-128"/>
                        </a:rPr>
                        <a:t>TR-3000MA</a:t>
                      </a:r>
                    </a:p>
                    <a:p>
                      <a:pPr algn="l" fontAlgn="ctr"/>
                      <a:r>
                        <a:rPr lang="en-US"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全自動型</a:t>
                      </a:r>
                      <a:r>
                        <a:rPr lang="en-US" altLang="ja-JP" sz="1000" b="0" i="0" u="none" strike="noStrike" dirty="0">
                          <a:solidFill>
                            <a:srgbClr val="000000"/>
                          </a:solidFill>
                          <a:latin typeface="ＭＳ Ｐゴシック" pitchFamily="50" charset="-128"/>
                          <a:ea typeface="ＭＳ Ｐゴシック" pitchFamily="50" charset="-128"/>
                        </a:rPr>
                        <a:t>) 10</a:t>
                      </a:r>
                      <a:r>
                        <a:rPr lang="ja-JP" altLang="en-US" sz="1000" b="0" i="0" u="none" strike="noStrike" dirty="0">
                          <a:solidFill>
                            <a:srgbClr val="000000"/>
                          </a:solidFill>
                          <a:latin typeface="ＭＳ Ｐゴシック" pitchFamily="50" charset="-128"/>
                          <a:ea typeface="ＭＳ Ｐゴシック" pitchFamily="50" charset="-128"/>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東レ </a:t>
                      </a:r>
                      <a:r>
                        <a:rPr lang="en-US" altLang="ja-JP" sz="1000" b="0" i="0" u="none" strike="noStrike" dirty="0">
                          <a:solidFill>
                            <a:srgbClr val="000000"/>
                          </a:solidFill>
                          <a:latin typeface="ＭＳ Ｐゴシック" pitchFamily="50" charset="-128"/>
                          <a:ea typeface="ＭＳ Ｐゴシック" pitchFamily="50" charset="-128"/>
                        </a:rPr>
                        <a:t>TR-3300M</a:t>
                      </a:r>
                    </a:p>
                    <a:p>
                      <a:pPr algn="l" fontAlgn="ct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全自動型</a:t>
                      </a:r>
                      <a:r>
                        <a:rPr lang="en-US" altLang="ja-JP" sz="1000" b="0" i="0" u="none" strike="noStrike" dirty="0">
                          <a:solidFill>
                            <a:srgbClr val="000000"/>
                          </a:solidFill>
                          <a:latin typeface="ＭＳ Ｐゴシック" pitchFamily="50" charset="-128"/>
                          <a:ea typeface="ＭＳ Ｐゴシック" pitchFamily="50" charset="-128"/>
                        </a:rPr>
                        <a:t>) 11</a:t>
                      </a:r>
                      <a:r>
                        <a:rPr lang="ja-JP" altLang="en-US" sz="1000" b="0" i="0" u="none" strike="noStrike" dirty="0">
                          <a:solidFill>
                            <a:srgbClr val="000000"/>
                          </a:solidFill>
                          <a:latin typeface="ＭＳ Ｐゴシック" pitchFamily="50" charset="-128"/>
                          <a:ea typeface="ＭＳ Ｐゴシック" pitchFamily="50" charset="-128"/>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東レ用 細径</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446154">
                <a:tc>
                  <a:txBody>
                    <a:bodyPr/>
                    <a:lstStyle/>
                    <a:p>
                      <a:pPr algn="l" fontAlgn="ctr"/>
                      <a:r>
                        <a:rPr lang="zh-TW" altLang="en-US" sz="1000" b="0" i="0" u="none" strike="noStrike">
                          <a:solidFill>
                            <a:srgbClr val="000000"/>
                          </a:solidFill>
                          <a:latin typeface="ＭＳ Ｐゴシック" pitchFamily="50" charset="-128"/>
                          <a:ea typeface="ＭＳ Ｐゴシック" pitchFamily="50" charset="-128"/>
                        </a:rPr>
                        <a:t>　久米島病院</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a:solidFill>
                            <a:srgbClr val="000000"/>
                          </a:solidFill>
                          <a:latin typeface="ＭＳ Ｐゴシック" pitchFamily="50" charset="-128"/>
                          <a:ea typeface="ＭＳ Ｐゴシック" pitchFamily="50" charset="-128"/>
                        </a:rPr>
                        <a:t>日機装 </a:t>
                      </a:r>
                      <a:r>
                        <a:rPr lang="en-US" altLang="zh-CN" sz="1000" b="0" i="0" u="none" strike="noStrike" dirty="0">
                          <a:solidFill>
                            <a:srgbClr val="000000"/>
                          </a:solidFill>
                          <a:latin typeface="ＭＳ Ｐゴシック" pitchFamily="50" charset="-128"/>
                          <a:ea typeface="ＭＳ Ｐゴシック" pitchFamily="50" charset="-128"/>
                        </a:rPr>
                        <a:t>DAB-NX</a:t>
                      </a:r>
                    </a:p>
                    <a:p>
                      <a:pPr algn="l" fontAlgn="ctr"/>
                      <a:r>
                        <a:rPr lang="en-US" altLang="zh-CN" sz="1000" b="0" i="0" u="none" strike="noStrike" dirty="0">
                          <a:solidFill>
                            <a:srgbClr val="000000"/>
                          </a:solidFill>
                          <a:latin typeface="ＭＳ Ｐゴシック" pitchFamily="50" charset="-128"/>
                          <a:ea typeface="ＭＳ Ｐゴシック" pitchFamily="50" charset="-128"/>
                        </a:rPr>
                        <a:t>(</a:t>
                      </a:r>
                      <a:r>
                        <a:rPr lang="zh-CN" altLang="en-US" sz="1000" b="0" i="0" u="none" strike="noStrike" dirty="0">
                          <a:solidFill>
                            <a:srgbClr val="000000"/>
                          </a:solidFill>
                          <a:latin typeface="ＭＳ Ｐゴシック" pitchFamily="50" charset="-128"/>
                          <a:ea typeface="ＭＳ Ｐゴシック" pitchFamily="50" charset="-128"/>
                        </a:rPr>
                        <a:t>従来型</a:t>
                      </a:r>
                      <a:r>
                        <a:rPr lang="en-US" altLang="zh-CN" sz="1000" b="0" i="0" u="none" strike="noStrike" dirty="0">
                          <a:solidFill>
                            <a:srgbClr val="000000"/>
                          </a:solidFill>
                          <a:latin typeface="ＭＳ Ｐゴシック" pitchFamily="50" charset="-128"/>
                          <a:ea typeface="ＭＳ Ｐゴシック" pitchFamily="50" charset="-128"/>
                        </a:rPr>
                        <a:t>)11</a:t>
                      </a:r>
                      <a:r>
                        <a:rPr lang="zh-CN" altLang="en-US" sz="1000" b="0" i="0" u="none" strike="noStrike" dirty="0">
                          <a:solidFill>
                            <a:srgbClr val="000000"/>
                          </a:solidFill>
                          <a:latin typeface="ＭＳ Ｐゴシック" pitchFamily="50" charset="-128"/>
                          <a:ea typeface="ＭＳ Ｐゴシック" pitchFamily="50" charset="-128"/>
                        </a:rPr>
                        <a:t>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a:solidFill>
                            <a:srgbClr val="000000"/>
                          </a:solidFill>
                          <a:latin typeface="ＭＳ Ｐゴシック" pitchFamily="50" charset="-128"/>
                          <a:ea typeface="ＭＳ Ｐゴシック" pitchFamily="50" charset="-128"/>
                        </a:rPr>
                        <a:t>日機装用 太径</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16" name="正方形/長方形 15">
            <a:extLst>
              <a:ext uri="{FF2B5EF4-FFF2-40B4-BE49-F238E27FC236}">
                <a16:creationId xmlns:a16="http://schemas.microsoft.com/office/drawing/2014/main" id="{DD15A637-B31D-45F3-B747-D4F62B2B3E10}"/>
              </a:ext>
            </a:extLst>
          </p:cNvPr>
          <p:cNvSpPr/>
          <p:nvPr/>
        </p:nvSpPr>
        <p:spPr>
          <a:xfrm>
            <a:off x="9067" y="1068359"/>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12" name="図 11">
            <a:extLst>
              <a:ext uri="{FF2B5EF4-FFF2-40B4-BE49-F238E27FC236}">
                <a16:creationId xmlns:a16="http://schemas.microsoft.com/office/drawing/2014/main" id="{C9EFFBC6-7C21-401E-ADC5-A083702A7491}"/>
              </a:ext>
            </a:extLst>
          </p:cNvPr>
          <p:cNvPicPr>
            <a:picLocks noChangeAspect="1"/>
          </p:cNvPicPr>
          <p:nvPr/>
        </p:nvPicPr>
        <p:blipFill>
          <a:blip r:embed="rId3" cstate="print">
            <a:alphaModFix amt="10000"/>
          </a:blip>
          <a:stretch>
            <a:fillRect/>
          </a:stretch>
        </p:blipFill>
        <p:spPr>
          <a:xfrm>
            <a:off x="6258075" y="211819"/>
            <a:ext cx="981148" cy="1012169"/>
          </a:xfrm>
          <a:prstGeom prst="rect">
            <a:avLst/>
          </a:prstGeom>
        </p:spPr>
      </p:pic>
      <p:sp>
        <p:nvSpPr>
          <p:cNvPr id="2" name="テキスト ボックス 1">
            <a:extLst>
              <a:ext uri="{FF2B5EF4-FFF2-40B4-BE49-F238E27FC236}">
                <a16:creationId xmlns:a16="http://schemas.microsoft.com/office/drawing/2014/main" id="{014A8D40-575E-E546-133C-777A7E765BFC}"/>
              </a:ext>
            </a:extLst>
          </p:cNvPr>
          <p:cNvSpPr txBox="1"/>
          <p:nvPr/>
        </p:nvSpPr>
        <p:spPr>
          <a:xfrm>
            <a:off x="207725" y="4334930"/>
            <a:ext cx="7024680" cy="707886"/>
          </a:xfrm>
          <a:prstGeom prst="rect">
            <a:avLst/>
          </a:prstGeom>
          <a:noFill/>
        </p:spPr>
        <p:txBody>
          <a:bodyPr wrap="none" rtlCol="0">
            <a:spAutoFit/>
          </a:bodyPr>
          <a:lstStyle/>
          <a:p>
            <a:r>
              <a:rPr kumimoji="1" lang="ja-JP" altLang="en-US" dirty="0"/>
              <a:t>各施設のコンソールの機種名（複数記載可）と回路のメーカー名</a:t>
            </a:r>
            <a:endParaRPr kumimoji="1" lang="en-US" altLang="ja-JP" dirty="0"/>
          </a:p>
          <a:p>
            <a:r>
              <a:rPr lang="ja-JP" altLang="en-US" dirty="0"/>
              <a:t>と太径か細径か記載されている。</a:t>
            </a:r>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957928" y="524238"/>
            <a:ext cx="4279087" cy="523220"/>
          </a:xfrm>
          <a:prstGeom prst="rect">
            <a:avLst/>
          </a:prstGeom>
          <a:noFill/>
        </p:spPr>
        <p:txBody>
          <a:bodyPr wrap="square" rtlCol="0">
            <a:spAutoFit/>
          </a:bodyPr>
          <a:lstStyle/>
          <a:p>
            <a:pPr algn="r"/>
            <a:r>
              <a:rPr lang="ja-JP" altLang="en-US" sz="2800" b="1" dirty="0">
                <a:solidFill>
                  <a:srgbClr val="FF0000"/>
                </a:solidFill>
              </a:rPr>
              <a:t>ヘパリン換算表</a:t>
            </a:r>
            <a:endParaRPr kumimoji="1" lang="ja-JP" altLang="en-US" sz="2800" dirty="0"/>
          </a:p>
        </p:txBody>
      </p:sp>
      <p:sp>
        <p:nvSpPr>
          <p:cNvPr id="27649" name="Rectangle 1"/>
          <p:cNvSpPr>
            <a:spLocks noChangeArrowheads="1"/>
          </p:cNvSpPr>
          <p:nvPr/>
        </p:nvSpPr>
        <p:spPr bwMode="auto">
          <a:xfrm>
            <a:off x="5220791" y="10305177"/>
            <a:ext cx="2244524"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cs typeface="Times New Roman" pitchFamily="18" charset="0"/>
              </a:rPr>
              <a:t>2019.4.13</a:t>
            </a:r>
            <a:r>
              <a:rPr kumimoji="1" lang="ja-JP" altLang="en-US" sz="1000" b="0" i="0" u="none" strike="noStrike" cap="none" normalizeH="0" baseline="0" dirty="0">
                <a:ln>
                  <a:noFill/>
                </a:ln>
                <a:solidFill>
                  <a:schemeClr val="tx1"/>
                </a:solidFill>
                <a:effectLst/>
                <a:latin typeface="+mn-ea"/>
                <a:cs typeface="Times New Roman" pitchFamily="18" charset="0"/>
              </a:rPr>
              <a:t>作成　豊見城中央病院</a:t>
            </a:r>
            <a:r>
              <a:rPr kumimoji="1" lang="en-US" altLang="ja-JP" sz="1000" b="0" i="0" u="none" strike="noStrike" cap="none" normalizeH="0" baseline="0" dirty="0">
                <a:ln>
                  <a:noFill/>
                </a:ln>
                <a:solidFill>
                  <a:schemeClr val="tx1"/>
                </a:solidFill>
                <a:effectLst/>
                <a:latin typeface="+mn-ea"/>
                <a:cs typeface="Times New Roman" pitchFamily="18" charset="0"/>
              </a:rPr>
              <a:t>/</a:t>
            </a:r>
            <a:r>
              <a:rPr kumimoji="1" lang="ja-JP" altLang="en-US" sz="1000" b="0" i="0" u="none" strike="noStrike" cap="none" normalizeH="0" baseline="0" dirty="0">
                <a:ln>
                  <a:noFill/>
                </a:ln>
                <a:solidFill>
                  <a:schemeClr val="tx1"/>
                </a:solidFill>
                <a:effectLst/>
                <a:latin typeface="+mn-ea"/>
                <a:cs typeface="Times New Roman" pitchFamily="18" charset="0"/>
              </a:rPr>
              <a:t>平良</a:t>
            </a:r>
            <a:endParaRPr kumimoji="1" lang="ja-JP" altLang="en-US" sz="1800" b="0" i="0" u="none" strike="noStrike" cap="none" normalizeH="0" baseline="0" dirty="0">
              <a:ln>
                <a:noFill/>
              </a:ln>
              <a:solidFill>
                <a:schemeClr val="tx1"/>
              </a:solidFill>
              <a:effectLst/>
              <a:latin typeface="+mn-ea"/>
              <a:cs typeface="ＭＳ Ｐゴシック" pitchFamily="50" charset="-128"/>
            </a:endParaRPr>
          </a:p>
        </p:txBody>
      </p:sp>
      <p:sp>
        <p:nvSpPr>
          <p:cNvPr id="7" name="テキスト ボックス 6"/>
          <p:cNvSpPr txBox="1"/>
          <p:nvPr/>
        </p:nvSpPr>
        <p:spPr>
          <a:xfrm>
            <a:off x="612279" y="1368004"/>
            <a:ext cx="4320480" cy="292388"/>
          </a:xfrm>
          <a:prstGeom prst="rect">
            <a:avLst/>
          </a:prstGeom>
          <a:noFill/>
        </p:spPr>
        <p:txBody>
          <a:bodyPr wrap="square" rtlCol="0">
            <a:spAutoFit/>
          </a:bodyPr>
          <a:lstStyle/>
          <a:p>
            <a:r>
              <a:rPr lang="en-US" altLang="ja-JP" sz="1300" dirty="0">
                <a:latin typeface="+mn-ea"/>
              </a:rPr>
              <a:t>※250</a:t>
            </a:r>
            <a:r>
              <a:rPr lang="ja-JP" altLang="ja-JP" sz="1300" dirty="0">
                <a:latin typeface="+mn-ea"/>
              </a:rPr>
              <a:t>単位</a:t>
            </a:r>
            <a:r>
              <a:rPr lang="en-US" altLang="ja-JP" sz="1300" dirty="0">
                <a:latin typeface="+mn-ea"/>
              </a:rPr>
              <a:t>/ml</a:t>
            </a:r>
            <a:r>
              <a:rPr lang="ja-JP" altLang="ja-JP" sz="1300" dirty="0">
                <a:latin typeface="+mn-ea"/>
              </a:rPr>
              <a:t>・</a:t>
            </a:r>
            <a:r>
              <a:rPr lang="en-US" altLang="ja-JP" sz="1300" dirty="0">
                <a:latin typeface="+mn-ea"/>
              </a:rPr>
              <a:t>500</a:t>
            </a:r>
            <a:r>
              <a:rPr lang="ja-JP" altLang="ja-JP" sz="1300" dirty="0">
                <a:latin typeface="+mn-ea"/>
              </a:rPr>
              <a:t>単位</a:t>
            </a:r>
            <a:r>
              <a:rPr lang="en-US" altLang="ja-JP" sz="1300" dirty="0">
                <a:latin typeface="+mn-ea"/>
              </a:rPr>
              <a:t>/ml</a:t>
            </a:r>
            <a:r>
              <a:rPr lang="ja-JP" altLang="ja-JP" sz="1300" dirty="0">
                <a:latin typeface="+mn-ea"/>
              </a:rPr>
              <a:t>のみ換算表作成</a:t>
            </a:r>
            <a:endParaRPr kumimoji="1" lang="ja-JP" altLang="en-US" sz="1300" dirty="0">
              <a:latin typeface="+mn-ea"/>
            </a:endParaRPr>
          </a:p>
        </p:txBody>
      </p:sp>
      <p:graphicFrame>
        <p:nvGraphicFramePr>
          <p:cNvPr id="11" name="表 10"/>
          <p:cNvGraphicFramePr>
            <a:graphicFrameLocks noGrp="1"/>
          </p:cNvGraphicFramePr>
          <p:nvPr>
            <p:extLst>
              <p:ext uri="{D42A27DB-BD31-4B8C-83A1-F6EECF244321}">
                <p14:modId xmlns:p14="http://schemas.microsoft.com/office/powerpoint/2010/main" val="482489332"/>
              </p:ext>
            </p:extLst>
          </p:nvPr>
        </p:nvGraphicFramePr>
        <p:xfrm>
          <a:off x="612278" y="1765609"/>
          <a:ext cx="3096345" cy="3167888"/>
        </p:xfrm>
        <a:graphic>
          <a:graphicData uri="http://schemas.openxmlformats.org/drawingml/2006/table">
            <a:tbl>
              <a:tblPr firstRow="1" bandRow="1">
                <a:tableStyleId>{5940675A-B579-460E-94D1-54222C63F5DA}</a:tableStyleId>
              </a:tblPr>
              <a:tblGrid>
                <a:gridCol w="1032115">
                  <a:extLst>
                    <a:ext uri="{9D8B030D-6E8A-4147-A177-3AD203B41FA5}">
                      <a16:colId xmlns:a16="http://schemas.microsoft.com/office/drawing/2014/main" val="20000"/>
                    </a:ext>
                  </a:extLst>
                </a:gridCol>
                <a:gridCol w="1032115">
                  <a:extLst>
                    <a:ext uri="{9D8B030D-6E8A-4147-A177-3AD203B41FA5}">
                      <a16:colId xmlns:a16="http://schemas.microsoft.com/office/drawing/2014/main" val="20001"/>
                    </a:ext>
                  </a:extLst>
                </a:gridCol>
                <a:gridCol w="1032115">
                  <a:extLst>
                    <a:ext uri="{9D8B030D-6E8A-4147-A177-3AD203B41FA5}">
                      <a16:colId xmlns:a16="http://schemas.microsoft.com/office/drawing/2014/main" val="20002"/>
                    </a:ext>
                  </a:extLst>
                </a:gridCol>
              </a:tblGrid>
              <a:tr h="338836">
                <a:tc gridSpan="3">
                  <a:txBody>
                    <a:bodyPr/>
                    <a:lstStyle/>
                    <a:p>
                      <a:pPr algn="ctr"/>
                      <a:r>
                        <a:rPr kumimoji="1" lang="ja-JP" altLang="en-US" sz="1300" b="1" dirty="0">
                          <a:latin typeface="+mn-ea"/>
                          <a:ea typeface="+mn-ea"/>
                        </a:rPr>
                        <a:t>未分画ヘパリン</a:t>
                      </a:r>
                      <a:endParaRPr kumimoji="1" lang="en-US" altLang="ja-JP" sz="1300" b="1" dirty="0">
                        <a:latin typeface="+mn-ea"/>
                        <a:ea typeface="+mn-ea"/>
                      </a:endParaRPr>
                    </a:p>
                    <a:p>
                      <a:pPr algn="ctr"/>
                      <a:r>
                        <a:rPr kumimoji="1" lang="en-US" altLang="ja-JP" sz="1100" b="0" kern="1200" dirty="0">
                          <a:solidFill>
                            <a:schemeClr val="tx1"/>
                          </a:solidFill>
                          <a:latin typeface="+mn-ea"/>
                          <a:ea typeface="+mn-ea"/>
                          <a:cs typeface="+mn-cs"/>
                        </a:rPr>
                        <a:t>(</a:t>
                      </a:r>
                      <a:r>
                        <a:rPr kumimoji="1" lang="ja-JP" altLang="ja-JP" sz="1100" b="0" kern="1200" dirty="0">
                          <a:solidFill>
                            <a:schemeClr val="tx1"/>
                          </a:solidFill>
                          <a:latin typeface="+mn-ea"/>
                          <a:ea typeface="+mn-ea"/>
                          <a:cs typeface="+mn-cs"/>
                        </a:rPr>
                        <a:t>ヘパリン</a:t>
                      </a:r>
                      <a:r>
                        <a:rPr kumimoji="1" lang="en-US" altLang="ja-JP" sz="1100" b="0" kern="1200" dirty="0">
                          <a:solidFill>
                            <a:schemeClr val="tx1"/>
                          </a:solidFill>
                          <a:latin typeface="+mn-ea"/>
                          <a:ea typeface="+mn-ea"/>
                          <a:cs typeface="+mn-cs"/>
                        </a:rPr>
                        <a:t>Na</a:t>
                      </a:r>
                      <a:r>
                        <a:rPr kumimoji="1" lang="ja-JP" altLang="ja-JP" sz="1100" b="0" kern="1200" dirty="0">
                          <a:solidFill>
                            <a:schemeClr val="tx1"/>
                          </a:solidFill>
                          <a:latin typeface="+mn-ea"/>
                          <a:ea typeface="+mn-ea"/>
                          <a:cs typeface="+mn-cs"/>
                        </a:rPr>
                        <a:t>透析用</a:t>
                      </a:r>
                      <a:r>
                        <a:rPr kumimoji="1" lang="en-US" altLang="ja-JP" sz="1100" b="0" kern="1200" dirty="0">
                          <a:solidFill>
                            <a:schemeClr val="tx1"/>
                          </a:solidFill>
                          <a:latin typeface="+mn-ea"/>
                          <a:ea typeface="+mn-ea"/>
                          <a:cs typeface="+mn-cs"/>
                        </a:rPr>
                        <a:t>)</a:t>
                      </a:r>
                      <a:endParaRPr kumimoji="1" lang="ja-JP" altLang="en-US" sz="1100" b="0" dirty="0">
                        <a:latin typeface="+mn-ea"/>
                        <a:ea typeface="+mn-ea"/>
                      </a:endParaRPr>
                    </a:p>
                  </a:txBody>
                  <a:tcP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38836">
                <a:tc>
                  <a:txBody>
                    <a:bodyPr/>
                    <a:lstStyle/>
                    <a:p>
                      <a:pPr algn="ctr"/>
                      <a:endParaRPr kumimoji="1" lang="ja-JP" altLang="en-US" sz="1200" dirty="0">
                        <a:latin typeface="+mn-ea"/>
                        <a:ea typeface="+mn-ea"/>
                      </a:endParaRPr>
                    </a:p>
                  </a:txBody>
                  <a:tcPr anchor="ctr"/>
                </a:tc>
                <a:tc>
                  <a:txBody>
                    <a:bodyPr/>
                    <a:lstStyle/>
                    <a:p>
                      <a:pPr algn="ctr"/>
                      <a:r>
                        <a:rPr kumimoji="1" lang="en-US" altLang="ja-JP" sz="1200" dirty="0">
                          <a:latin typeface="+mn-ea"/>
                          <a:ea typeface="+mn-ea"/>
                        </a:rPr>
                        <a:t>250</a:t>
                      </a:r>
                      <a:r>
                        <a:rPr kumimoji="1" lang="ja-JP" altLang="en-US" sz="1200" dirty="0">
                          <a:latin typeface="+mn-ea"/>
                          <a:ea typeface="+mn-ea"/>
                        </a:rPr>
                        <a:t>単位</a:t>
                      </a:r>
                      <a:r>
                        <a:rPr kumimoji="1" lang="en-US" altLang="ja-JP" sz="1200" dirty="0">
                          <a:latin typeface="+mn-ea"/>
                          <a:ea typeface="+mn-ea"/>
                        </a:rPr>
                        <a:t>/ml</a:t>
                      </a:r>
                      <a:endParaRPr kumimoji="1" lang="ja-JP" altLang="en-US" sz="1200" dirty="0">
                        <a:latin typeface="+mn-ea"/>
                        <a:ea typeface="+mn-ea"/>
                      </a:endParaRPr>
                    </a:p>
                  </a:txBody>
                  <a:tcPr anchor="ctr"/>
                </a:tc>
                <a:tc>
                  <a:txBody>
                    <a:bodyPr/>
                    <a:lstStyle/>
                    <a:p>
                      <a:pPr algn="ctr"/>
                      <a:r>
                        <a:rPr kumimoji="1" lang="en-US" altLang="ja-JP" sz="1200" dirty="0">
                          <a:latin typeface="+mn-ea"/>
                          <a:ea typeface="+mn-ea"/>
                        </a:rPr>
                        <a:t>500</a:t>
                      </a:r>
                      <a:r>
                        <a:rPr kumimoji="1" lang="ja-JP" altLang="en-US" sz="1200" dirty="0">
                          <a:latin typeface="+mn-ea"/>
                          <a:ea typeface="+mn-ea"/>
                        </a:rPr>
                        <a:t>単位</a:t>
                      </a:r>
                      <a:r>
                        <a:rPr kumimoji="1" lang="en-US" altLang="ja-JP" sz="1200" dirty="0">
                          <a:latin typeface="+mn-ea"/>
                          <a:ea typeface="+mn-ea"/>
                        </a:rPr>
                        <a:t>/ml</a:t>
                      </a:r>
                      <a:endParaRPr kumimoji="1" lang="ja-JP" altLang="en-US" sz="1200" dirty="0">
                        <a:latin typeface="+mn-ea"/>
                        <a:ea typeface="+mn-ea"/>
                      </a:endParaRPr>
                    </a:p>
                  </a:txBody>
                  <a:tcPr anchor="ctr"/>
                </a:tc>
                <a:extLst>
                  <a:ext uri="{0D108BD9-81ED-4DB2-BD59-A6C34878D82A}">
                    <a16:rowId xmlns:a16="http://schemas.microsoft.com/office/drawing/2014/main" val="10001"/>
                  </a:ext>
                </a:extLst>
              </a:tr>
              <a:tr h="338836">
                <a:tc>
                  <a:txBody>
                    <a:bodyPr/>
                    <a:lstStyle/>
                    <a:p>
                      <a:pPr algn="ctr"/>
                      <a:r>
                        <a:rPr kumimoji="1" lang="en-US" altLang="ja-JP" sz="1200" dirty="0">
                          <a:latin typeface="+mn-ea"/>
                          <a:ea typeface="+mn-ea"/>
                        </a:rPr>
                        <a:t>100</a:t>
                      </a:r>
                      <a:r>
                        <a:rPr kumimoji="1" lang="ja-JP" altLang="en-US" sz="1200" dirty="0">
                          <a:latin typeface="+mn-ea"/>
                          <a:ea typeface="+mn-ea"/>
                        </a:rPr>
                        <a:t>単位</a:t>
                      </a:r>
                    </a:p>
                  </a:txBody>
                  <a:tcPr anchor="ctr"/>
                </a:tc>
                <a:tc>
                  <a:txBody>
                    <a:bodyPr/>
                    <a:lstStyle/>
                    <a:p>
                      <a:pPr algn="ctr"/>
                      <a:r>
                        <a:rPr kumimoji="1" lang="en-US" altLang="ja-JP" sz="1200" dirty="0">
                          <a:latin typeface="+mn-ea"/>
                          <a:ea typeface="+mn-ea"/>
                        </a:rPr>
                        <a:t>0.4ml</a:t>
                      </a:r>
                      <a:endParaRPr kumimoji="1" lang="ja-JP" altLang="en-US" sz="1200" dirty="0">
                        <a:latin typeface="+mn-ea"/>
                        <a:ea typeface="+mn-ea"/>
                      </a:endParaRPr>
                    </a:p>
                  </a:txBody>
                  <a:tcPr anchor="ctr"/>
                </a:tc>
                <a:tc>
                  <a:txBody>
                    <a:bodyPr/>
                    <a:lstStyle/>
                    <a:p>
                      <a:pPr algn="ctr"/>
                      <a:r>
                        <a:rPr kumimoji="1" lang="en-US" altLang="ja-JP" sz="1200" dirty="0">
                          <a:latin typeface="+mn-ea"/>
                          <a:ea typeface="+mn-ea"/>
                        </a:rPr>
                        <a:t>0.2ml</a:t>
                      </a:r>
                      <a:endParaRPr kumimoji="1" lang="ja-JP" altLang="en-US" sz="1200" dirty="0">
                        <a:latin typeface="+mn-ea"/>
                        <a:ea typeface="+mn-ea"/>
                      </a:endParaRPr>
                    </a:p>
                  </a:txBody>
                  <a:tcPr anchor="ctr"/>
                </a:tc>
                <a:extLst>
                  <a:ext uri="{0D108BD9-81ED-4DB2-BD59-A6C34878D82A}">
                    <a16:rowId xmlns:a16="http://schemas.microsoft.com/office/drawing/2014/main" val="10002"/>
                  </a:ext>
                </a:extLst>
              </a:tr>
              <a:tr h="338836">
                <a:tc>
                  <a:txBody>
                    <a:bodyPr/>
                    <a:lstStyle/>
                    <a:p>
                      <a:pPr algn="ctr"/>
                      <a:r>
                        <a:rPr kumimoji="1" lang="en-US" altLang="ja-JP" sz="1200" dirty="0">
                          <a:latin typeface="+mn-ea"/>
                          <a:ea typeface="+mn-ea"/>
                        </a:rPr>
                        <a:t>250</a:t>
                      </a:r>
                      <a:r>
                        <a:rPr kumimoji="1" lang="ja-JP" altLang="en-US" sz="1200" dirty="0">
                          <a:latin typeface="+mn-ea"/>
                          <a:ea typeface="+mn-ea"/>
                        </a:rPr>
                        <a:t>単位</a:t>
                      </a:r>
                    </a:p>
                  </a:txBody>
                  <a:tcPr anchor="ctr"/>
                </a:tc>
                <a:tc>
                  <a:txBody>
                    <a:bodyPr/>
                    <a:lstStyle/>
                    <a:p>
                      <a:pPr algn="ctr"/>
                      <a:r>
                        <a:rPr kumimoji="1" lang="en-US" altLang="ja-JP" sz="1200" dirty="0">
                          <a:latin typeface="+mn-ea"/>
                          <a:ea typeface="+mn-ea"/>
                        </a:rPr>
                        <a:t>1.0ml</a:t>
                      </a:r>
                      <a:endParaRPr kumimoji="1" lang="ja-JP" altLang="en-US" sz="1200" dirty="0">
                        <a:latin typeface="+mn-ea"/>
                        <a:ea typeface="+mn-ea"/>
                      </a:endParaRPr>
                    </a:p>
                  </a:txBody>
                  <a:tcPr anchor="ctr"/>
                </a:tc>
                <a:tc>
                  <a:txBody>
                    <a:bodyPr/>
                    <a:lstStyle/>
                    <a:p>
                      <a:pPr algn="ctr"/>
                      <a:r>
                        <a:rPr kumimoji="1" lang="en-US" altLang="ja-JP" sz="1200" dirty="0">
                          <a:latin typeface="+mn-ea"/>
                          <a:ea typeface="+mn-ea"/>
                        </a:rPr>
                        <a:t>0.5ml</a:t>
                      </a:r>
                      <a:endParaRPr kumimoji="1" lang="ja-JP" altLang="en-US" sz="1200" dirty="0">
                        <a:latin typeface="+mn-ea"/>
                        <a:ea typeface="+mn-ea"/>
                      </a:endParaRPr>
                    </a:p>
                  </a:txBody>
                  <a:tcPr anchor="ctr"/>
                </a:tc>
                <a:extLst>
                  <a:ext uri="{0D108BD9-81ED-4DB2-BD59-A6C34878D82A}">
                    <a16:rowId xmlns:a16="http://schemas.microsoft.com/office/drawing/2014/main" val="10003"/>
                  </a:ext>
                </a:extLst>
              </a:tr>
              <a:tr h="338836">
                <a:tc>
                  <a:txBody>
                    <a:bodyPr/>
                    <a:lstStyle/>
                    <a:p>
                      <a:pPr algn="ctr"/>
                      <a:r>
                        <a:rPr kumimoji="1" lang="en-US" altLang="ja-JP" sz="1200" dirty="0">
                          <a:latin typeface="+mn-ea"/>
                          <a:ea typeface="+mn-ea"/>
                        </a:rPr>
                        <a:t>500</a:t>
                      </a:r>
                      <a:r>
                        <a:rPr kumimoji="1" lang="ja-JP" altLang="en-US" sz="1200" dirty="0">
                          <a:latin typeface="+mn-ea"/>
                          <a:ea typeface="+mn-ea"/>
                        </a:rPr>
                        <a:t>単位</a:t>
                      </a:r>
                    </a:p>
                  </a:txBody>
                  <a:tcPr anchor="ctr"/>
                </a:tc>
                <a:tc>
                  <a:txBody>
                    <a:bodyPr/>
                    <a:lstStyle/>
                    <a:p>
                      <a:pPr algn="ctr"/>
                      <a:r>
                        <a:rPr kumimoji="1" lang="en-US" altLang="ja-JP" sz="1200" dirty="0">
                          <a:latin typeface="+mn-ea"/>
                          <a:ea typeface="+mn-ea"/>
                        </a:rPr>
                        <a:t>2.0ml</a:t>
                      </a:r>
                      <a:endParaRPr kumimoji="1" lang="ja-JP" altLang="en-US" sz="1200" dirty="0">
                        <a:latin typeface="+mn-ea"/>
                        <a:ea typeface="+mn-ea"/>
                      </a:endParaRPr>
                    </a:p>
                  </a:txBody>
                  <a:tcPr anchor="ctr"/>
                </a:tc>
                <a:tc>
                  <a:txBody>
                    <a:bodyPr/>
                    <a:lstStyle/>
                    <a:p>
                      <a:pPr algn="ctr"/>
                      <a:r>
                        <a:rPr kumimoji="1" lang="en-US" altLang="ja-JP" sz="1200" dirty="0">
                          <a:latin typeface="+mn-ea"/>
                          <a:ea typeface="+mn-ea"/>
                        </a:rPr>
                        <a:t>1.0ml</a:t>
                      </a:r>
                      <a:endParaRPr kumimoji="1" lang="ja-JP" altLang="en-US" sz="1200" dirty="0">
                        <a:latin typeface="+mn-ea"/>
                        <a:ea typeface="+mn-ea"/>
                      </a:endParaRPr>
                    </a:p>
                  </a:txBody>
                  <a:tcPr anchor="ctr"/>
                </a:tc>
                <a:extLst>
                  <a:ext uri="{0D108BD9-81ED-4DB2-BD59-A6C34878D82A}">
                    <a16:rowId xmlns:a16="http://schemas.microsoft.com/office/drawing/2014/main" val="10004"/>
                  </a:ext>
                </a:extLst>
              </a:tr>
              <a:tr h="338836">
                <a:tc>
                  <a:txBody>
                    <a:bodyPr/>
                    <a:lstStyle/>
                    <a:p>
                      <a:pPr algn="ctr"/>
                      <a:r>
                        <a:rPr kumimoji="1" lang="en-US" altLang="ja-JP" sz="1200" dirty="0">
                          <a:latin typeface="+mn-ea"/>
                          <a:ea typeface="+mn-ea"/>
                        </a:rPr>
                        <a:t>1000</a:t>
                      </a:r>
                      <a:r>
                        <a:rPr kumimoji="1" lang="ja-JP" altLang="en-US" sz="1200" dirty="0">
                          <a:latin typeface="+mn-ea"/>
                          <a:ea typeface="+mn-ea"/>
                        </a:rPr>
                        <a:t>単位</a:t>
                      </a:r>
                    </a:p>
                  </a:txBody>
                  <a:tcPr anchor="ctr"/>
                </a:tc>
                <a:tc>
                  <a:txBody>
                    <a:bodyPr/>
                    <a:lstStyle/>
                    <a:p>
                      <a:pPr algn="ctr"/>
                      <a:r>
                        <a:rPr kumimoji="1" lang="en-US" altLang="ja-JP" sz="1200" dirty="0">
                          <a:latin typeface="+mn-ea"/>
                          <a:ea typeface="+mn-ea"/>
                        </a:rPr>
                        <a:t>4.0ml</a:t>
                      </a:r>
                      <a:endParaRPr kumimoji="1" lang="ja-JP" altLang="en-US" sz="1200" dirty="0">
                        <a:latin typeface="+mn-ea"/>
                        <a:ea typeface="+mn-ea"/>
                      </a:endParaRPr>
                    </a:p>
                  </a:txBody>
                  <a:tcPr anchor="ctr"/>
                </a:tc>
                <a:tc>
                  <a:txBody>
                    <a:bodyPr/>
                    <a:lstStyle/>
                    <a:p>
                      <a:pPr algn="ctr"/>
                      <a:r>
                        <a:rPr kumimoji="1" lang="en-US" altLang="ja-JP" sz="1200" dirty="0">
                          <a:latin typeface="+mn-ea"/>
                          <a:ea typeface="+mn-ea"/>
                        </a:rPr>
                        <a:t>2.0ml</a:t>
                      </a:r>
                      <a:endParaRPr kumimoji="1" lang="ja-JP" altLang="en-US" sz="1200" dirty="0">
                        <a:latin typeface="+mn-ea"/>
                        <a:ea typeface="+mn-ea"/>
                      </a:endParaRPr>
                    </a:p>
                  </a:txBody>
                  <a:tcPr anchor="ctr"/>
                </a:tc>
                <a:extLst>
                  <a:ext uri="{0D108BD9-81ED-4DB2-BD59-A6C34878D82A}">
                    <a16:rowId xmlns:a16="http://schemas.microsoft.com/office/drawing/2014/main" val="10005"/>
                  </a:ext>
                </a:extLst>
              </a:tr>
              <a:tr h="338836">
                <a:tc>
                  <a:txBody>
                    <a:bodyPr/>
                    <a:lstStyle/>
                    <a:p>
                      <a:pPr algn="ctr"/>
                      <a:r>
                        <a:rPr kumimoji="1" lang="en-US" altLang="ja-JP" sz="1200" dirty="0">
                          <a:latin typeface="+mn-ea"/>
                          <a:ea typeface="+mn-ea"/>
                        </a:rPr>
                        <a:t>1500</a:t>
                      </a:r>
                      <a:r>
                        <a:rPr kumimoji="1" lang="ja-JP" altLang="en-US" sz="1200" dirty="0">
                          <a:latin typeface="+mn-ea"/>
                          <a:ea typeface="+mn-ea"/>
                        </a:rPr>
                        <a:t>単位</a:t>
                      </a:r>
                    </a:p>
                  </a:txBody>
                  <a:tcPr anchor="ctr"/>
                </a:tc>
                <a:tc>
                  <a:txBody>
                    <a:bodyPr/>
                    <a:lstStyle/>
                    <a:p>
                      <a:pPr algn="ctr"/>
                      <a:r>
                        <a:rPr kumimoji="1" lang="en-US" altLang="ja-JP" sz="1200" dirty="0">
                          <a:latin typeface="+mn-ea"/>
                          <a:ea typeface="+mn-ea"/>
                        </a:rPr>
                        <a:t>6.0ml</a:t>
                      </a:r>
                      <a:endParaRPr kumimoji="1" lang="ja-JP" altLang="en-US" sz="1200" dirty="0">
                        <a:latin typeface="+mn-ea"/>
                        <a:ea typeface="+mn-ea"/>
                      </a:endParaRPr>
                    </a:p>
                  </a:txBody>
                  <a:tcPr anchor="ctr"/>
                </a:tc>
                <a:tc>
                  <a:txBody>
                    <a:bodyPr/>
                    <a:lstStyle/>
                    <a:p>
                      <a:pPr algn="ctr"/>
                      <a:r>
                        <a:rPr kumimoji="1" lang="en-US" altLang="ja-JP" sz="1200" dirty="0">
                          <a:latin typeface="+mn-ea"/>
                          <a:ea typeface="+mn-ea"/>
                        </a:rPr>
                        <a:t>3.0ml</a:t>
                      </a:r>
                      <a:endParaRPr kumimoji="1" lang="ja-JP" altLang="en-US" sz="1200" dirty="0">
                        <a:latin typeface="+mn-ea"/>
                        <a:ea typeface="+mn-ea"/>
                      </a:endParaRPr>
                    </a:p>
                  </a:txBody>
                  <a:tcPr anchor="ctr"/>
                </a:tc>
                <a:extLst>
                  <a:ext uri="{0D108BD9-81ED-4DB2-BD59-A6C34878D82A}">
                    <a16:rowId xmlns:a16="http://schemas.microsoft.com/office/drawing/2014/main" val="10006"/>
                  </a:ext>
                </a:extLst>
              </a:tr>
              <a:tr h="338836">
                <a:tc>
                  <a:txBody>
                    <a:bodyPr/>
                    <a:lstStyle/>
                    <a:p>
                      <a:pPr algn="ctr"/>
                      <a:r>
                        <a:rPr kumimoji="1" lang="en-US" altLang="ja-JP" sz="1200" dirty="0">
                          <a:latin typeface="+mn-ea"/>
                          <a:ea typeface="+mn-ea"/>
                        </a:rPr>
                        <a:t>1750</a:t>
                      </a:r>
                      <a:r>
                        <a:rPr kumimoji="1" lang="ja-JP" altLang="en-US" sz="1200" dirty="0">
                          <a:latin typeface="+mn-ea"/>
                          <a:ea typeface="+mn-ea"/>
                        </a:rPr>
                        <a:t>単位</a:t>
                      </a:r>
                    </a:p>
                  </a:txBody>
                  <a:tcPr anchor="ctr"/>
                </a:tc>
                <a:tc>
                  <a:txBody>
                    <a:bodyPr/>
                    <a:lstStyle/>
                    <a:p>
                      <a:pPr algn="ctr"/>
                      <a:r>
                        <a:rPr kumimoji="1" lang="en-US" altLang="ja-JP" sz="1200" dirty="0">
                          <a:latin typeface="+mn-ea"/>
                          <a:ea typeface="+mn-ea"/>
                        </a:rPr>
                        <a:t>7.0ml</a:t>
                      </a:r>
                      <a:endParaRPr kumimoji="1" lang="ja-JP" altLang="en-US" sz="1200" dirty="0">
                        <a:latin typeface="+mn-ea"/>
                        <a:ea typeface="+mn-ea"/>
                      </a:endParaRPr>
                    </a:p>
                  </a:txBody>
                  <a:tcPr anchor="ctr"/>
                </a:tc>
                <a:tc>
                  <a:txBody>
                    <a:bodyPr/>
                    <a:lstStyle/>
                    <a:p>
                      <a:pPr algn="ctr"/>
                      <a:r>
                        <a:rPr kumimoji="1" lang="en-US" altLang="ja-JP" sz="1200" dirty="0">
                          <a:latin typeface="+mn-ea"/>
                          <a:ea typeface="+mn-ea"/>
                        </a:rPr>
                        <a:t>3.5ml</a:t>
                      </a:r>
                      <a:endParaRPr kumimoji="1" lang="ja-JP" altLang="en-US" sz="1200" dirty="0">
                        <a:latin typeface="+mn-ea"/>
                        <a:ea typeface="+mn-ea"/>
                      </a:endParaRPr>
                    </a:p>
                  </a:txBody>
                  <a:tcPr anchor="ctr"/>
                </a:tc>
                <a:extLst>
                  <a:ext uri="{0D108BD9-81ED-4DB2-BD59-A6C34878D82A}">
                    <a16:rowId xmlns:a16="http://schemas.microsoft.com/office/drawing/2014/main" val="10007"/>
                  </a:ext>
                </a:extLst>
              </a:tr>
              <a:tr h="338836">
                <a:tc>
                  <a:txBody>
                    <a:bodyPr/>
                    <a:lstStyle/>
                    <a:p>
                      <a:pPr algn="ctr"/>
                      <a:endParaRPr kumimoji="1" lang="ja-JP" altLang="en-US" sz="1200" dirty="0">
                        <a:latin typeface="+mn-ea"/>
                        <a:ea typeface="+mn-ea"/>
                      </a:endParaRPr>
                    </a:p>
                  </a:txBody>
                  <a:tcPr anchor="ctr"/>
                </a:tc>
                <a:tc>
                  <a:txBody>
                    <a:bodyPr/>
                    <a:lstStyle/>
                    <a:p>
                      <a:pPr algn="ctr"/>
                      <a:endParaRPr kumimoji="1" lang="ja-JP" altLang="en-US" sz="1200">
                        <a:latin typeface="+mn-ea"/>
                        <a:ea typeface="+mn-ea"/>
                      </a:endParaRPr>
                    </a:p>
                  </a:txBody>
                  <a:tcPr anchor="ctr"/>
                </a:tc>
                <a:tc>
                  <a:txBody>
                    <a:bodyPr/>
                    <a:lstStyle/>
                    <a:p>
                      <a:pPr algn="ctr"/>
                      <a:endParaRPr kumimoji="1" lang="ja-JP" altLang="en-US" sz="1200" dirty="0">
                        <a:latin typeface="+mn-ea"/>
                        <a:ea typeface="+mn-ea"/>
                      </a:endParaRPr>
                    </a:p>
                  </a:txBody>
                  <a:tcPr anchor="ctr"/>
                </a:tc>
                <a:extLst>
                  <a:ext uri="{0D108BD9-81ED-4DB2-BD59-A6C34878D82A}">
                    <a16:rowId xmlns:a16="http://schemas.microsoft.com/office/drawing/2014/main" val="10008"/>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676708267"/>
              </p:ext>
            </p:extLst>
          </p:nvPr>
        </p:nvGraphicFramePr>
        <p:xfrm>
          <a:off x="3780632" y="1765609"/>
          <a:ext cx="3312369" cy="3137408"/>
        </p:xfrm>
        <a:graphic>
          <a:graphicData uri="http://schemas.openxmlformats.org/drawingml/2006/table">
            <a:tbl>
              <a:tblPr firstRow="1" bandRow="1">
                <a:tableStyleId>{5940675A-B579-460E-94D1-54222C63F5DA}</a:tableStyleId>
              </a:tblPr>
              <a:tblGrid>
                <a:gridCol w="1104123">
                  <a:extLst>
                    <a:ext uri="{9D8B030D-6E8A-4147-A177-3AD203B41FA5}">
                      <a16:colId xmlns:a16="http://schemas.microsoft.com/office/drawing/2014/main" val="20000"/>
                    </a:ext>
                  </a:extLst>
                </a:gridCol>
                <a:gridCol w="1104123">
                  <a:extLst>
                    <a:ext uri="{9D8B030D-6E8A-4147-A177-3AD203B41FA5}">
                      <a16:colId xmlns:a16="http://schemas.microsoft.com/office/drawing/2014/main" val="20001"/>
                    </a:ext>
                  </a:extLst>
                </a:gridCol>
                <a:gridCol w="1104123">
                  <a:extLst>
                    <a:ext uri="{9D8B030D-6E8A-4147-A177-3AD203B41FA5}">
                      <a16:colId xmlns:a16="http://schemas.microsoft.com/office/drawing/2014/main" val="20002"/>
                    </a:ext>
                  </a:extLst>
                </a:gridCol>
              </a:tblGrid>
              <a:tr h="338836">
                <a:tc gridSpan="3">
                  <a:txBody>
                    <a:bodyPr/>
                    <a:lstStyle/>
                    <a:p>
                      <a:pPr algn="ctr"/>
                      <a:r>
                        <a:rPr kumimoji="1" lang="ja-JP" altLang="en-US" sz="1300" b="1" kern="1200" dirty="0">
                          <a:solidFill>
                            <a:schemeClr val="tx1"/>
                          </a:solidFill>
                          <a:latin typeface="+mn-ea"/>
                          <a:ea typeface="+mn-ea"/>
                          <a:cs typeface="+mn-cs"/>
                        </a:rPr>
                        <a:t>低分子ヘパリン</a:t>
                      </a:r>
                      <a:endParaRPr kumimoji="1" lang="en-US" altLang="ja-JP" sz="1300" b="1" kern="1200" dirty="0">
                        <a:solidFill>
                          <a:schemeClr val="tx1"/>
                        </a:solidFill>
                        <a:latin typeface="+mn-ea"/>
                        <a:ea typeface="+mn-ea"/>
                        <a:cs typeface="+mn-cs"/>
                      </a:endParaRPr>
                    </a:p>
                    <a:p>
                      <a:pPr algn="ctr"/>
                      <a:r>
                        <a:rPr kumimoji="1" lang="en-US" altLang="ja-JP" sz="900" b="0" kern="1200" dirty="0">
                          <a:solidFill>
                            <a:schemeClr val="tx1"/>
                          </a:solidFill>
                          <a:latin typeface="+mn-ea"/>
                          <a:ea typeface="+mn-ea"/>
                          <a:cs typeface="+mn-cs"/>
                        </a:rPr>
                        <a:t>(</a:t>
                      </a:r>
                      <a:r>
                        <a:rPr kumimoji="1" lang="ja-JP" altLang="ja-JP" sz="900" b="0" kern="1200" dirty="0">
                          <a:solidFill>
                            <a:schemeClr val="tx1"/>
                          </a:solidFill>
                          <a:latin typeface="+mn-ea"/>
                          <a:ea typeface="+mn-ea"/>
                          <a:cs typeface="+mn-cs"/>
                        </a:rPr>
                        <a:t>ダルテパリン</a:t>
                      </a:r>
                      <a:r>
                        <a:rPr kumimoji="1" lang="en-US" altLang="ja-JP" sz="900" b="0" kern="1200" dirty="0">
                          <a:solidFill>
                            <a:schemeClr val="tx1"/>
                          </a:solidFill>
                          <a:latin typeface="+mn-ea"/>
                          <a:ea typeface="+mn-ea"/>
                          <a:cs typeface="+mn-cs"/>
                        </a:rPr>
                        <a:t>Na</a:t>
                      </a:r>
                      <a:r>
                        <a:rPr kumimoji="1" lang="ja-JP" altLang="ja-JP" sz="900" b="0" kern="1200" dirty="0">
                          <a:solidFill>
                            <a:schemeClr val="tx1"/>
                          </a:solidFill>
                          <a:latin typeface="+mn-ea"/>
                          <a:ea typeface="+mn-ea"/>
                          <a:cs typeface="+mn-cs"/>
                        </a:rPr>
                        <a:t>静注・ローへパ透析用・クリバリン透析用</a:t>
                      </a:r>
                      <a:r>
                        <a:rPr kumimoji="1" lang="en-US" altLang="ja-JP" sz="900" b="0" kern="1200" dirty="0">
                          <a:solidFill>
                            <a:schemeClr val="tx1"/>
                          </a:solidFill>
                          <a:latin typeface="+mn-ea"/>
                          <a:ea typeface="+mn-ea"/>
                          <a:cs typeface="+mn-cs"/>
                        </a:rPr>
                        <a:t>)</a:t>
                      </a:r>
                      <a:endParaRPr kumimoji="1" lang="ja-JP" altLang="en-US" sz="900" b="0" dirty="0">
                        <a:latin typeface="+mn-ea"/>
                        <a:ea typeface="+mn-ea"/>
                      </a:endParaRPr>
                    </a:p>
                  </a:txBody>
                  <a:tcPr>
                    <a:solidFill>
                      <a:schemeClr val="accent6">
                        <a:lumMod val="40000"/>
                        <a:lumOff val="6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38836">
                <a:tc>
                  <a:txBody>
                    <a:bodyPr/>
                    <a:lstStyle/>
                    <a:p>
                      <a:pPr algn="ctr"/>
                      <a:endParaRPr kumimoji="1" lang="ja-JP" altLang="en-US" sz="12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rPr>
                        <a:t>250</a:t>
                      </a:r>
                      <a:r>
                        <a:rPr kumimoji="1" lang="ja-JP" altLang="en-US" sz="1200" dirty="0">
                          <a:latin typeface="+mn-ea"/>
                          <a:ea typeface="+mn-ea"/>
                        </a:rPr>
                        <a:t>単位</a:t>
                      </a:r>
                      <a:r>
                        <a:rPr kumimoji="1" lang="en-US" altLang="ja-JP" sz="1200" dirty="0">
                          <a:latin typeface="+mn-ea"/>
                          <a:ea typeface="+mn-ea"/>
                        </a:rPr>
                        <a:t>/ml</a:t>
                      </a:r>
                      <a:endParaRPr kumimoji="1" lang="ja-JP" altLang="en-US" sz="12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rPr>
                        <a:t>500</a:t>
                      </a:r>
                      <a:r>
                        <a:rPr kumimoji="1" lang="ja-JP" altLang="en-US" sz="1200" dirty="0">
                          <a:latin typeface="+mn-ea"/>
                          <a:ea typeface="+mn-ea"/>
                        </a:rPr>
                        <a:t>単位</a:t>
                      </a:r>
                      <a:r>
                        <a:rPr kumimoji="1" lang="en-US" altLang="ja-JP" sz="1200" dirty="0">
                          <a:latin typeface="+mn-ea"/>
                          <a:ea typeface="+mn-ea"/>
                        </a:rPr>
                        <a:t>/ml</a:t>
                      </a:r>
                      <a:endParaRPr kumimoji="1" lang="ja-JP" altLang="en-US" sz="1200" dirty="0">
                        <a:latin typeface="+mn-ea"/>
                        <a:ea typeface="+mn-ea"/>
                      </a:endParaRPr>
                    </a:p>
                  </a:txBody>
                  <a:tcPr anchor="ctr"/>
                </a:tc>
                <a:extLst>
                  <a:ext uri="{0D108BD9-81ED-4DB2-BD59-A6C34878D82A}">
                    <a16:rowId xmlns:a16="http://schemas.microsoft.com/office/drawing/2014/main" val="10001"/>
                  </a:ext>
                </a:extLst>
              </a:tr>
              <a:tr h="338836">
                <a:tc>
                  <a:txBody>
                    <a:bodyPr/>
                    <a:lstStyle/>
                    <a:p>
                      <a:pPr algn="ctr"/>
                      <a:r>
                        <a:rPr kumimoji="1" lang="en-US" altLang="ja-JP" sz="1200" dirty="0">
                          <a:latin typeface="+mn-ea"/>
                          <a:ea typeface="+mn-ea"/>
                        </a:rPr>
                        <a:t>375</a:t>
                      </a:r>
                      <a:r>
                        <a:rPr kumimoji="1" lang="ja-JP" altLang="en-US" sz="1200" dirty="0">
                          <a:latin typeface="+mn-ea"/>
                          <a:ea typeface="+mn-ea"/>
                        </a:rPr>
                        <a:t>単位</a:t>
                      </a:r>
                    </a:p>
                  </a:txBody>
                  <a:tcPr anchor="ctr"/>
                </a:tc>
                <a:tc>
                  <a:txBody>
                    <a:bodyPr/>
                    <a:lstStyle/>
                    <a:p>
                      <a:pPr algn="ctr"/>
                      <a:r>
                        <a:rPr kumimoji="1" lang="en-US" altLang="ja-JP" sz="1200" dirty="0">
                          <a:latin typeface="+mn-ea"/>
                          <a:ea typeface="+mn-ea"/>
                        </a:rPr>
                        <a:t>1.5ml</a:t>
                      </a:r>
                      <a:endParaRPr kumimoji="1" lang="ja-JP" altLang="en-US" sz="1200" dirty="0">
                        <a:latin typeface="+mn-ea"/>
                        <a:ea typeface="+mn-ea"/>
                      </a:endParaRPr>
                    </a:p>
                  </a:txBody>
                  <a:tcPr anchor="ctr"/>
                </a:tc>
                <a:tc>
                  <a:txBody>
                    <a:bodyPr/>
                    <a:lstStyle/>
                    <a:p>
                      <a:pPr algn="ctr"/>
                      <a:r>
                        <a:rPr kumimoji="1" lang="en-US" altLang="ja-JP" sz="1200" dirty="0">
                          <a:latin typeface="+mn-ea"/>
                          <a:ea typeface="+mn-ea"/>
                        </a:rPr>
                        <a:t>0.75ml</a:t>
                      </a:r>
                      <a:endParaRPr kumimoji="1" lang="ja-JP" altLang="en-US" sz="1200" dirty="0">
                        <a:latin typeface="+mn-ea"/>
                        <a:ea typeface="+mn-ea"/>
                      </a:endParaRPr>
                    </a:p>
                  </a:txBody>
                  <a:tcPr anchor="ctr"/>
                </a:tc>
                <a:extLst>
                  <a:ext uri="{0D108BD9-81ED-4DB2-BD59-A6C34878D82A}">
                    <a16:rowId xmlns:a16="http://schemas.microsoft.com/office/drawing/2014/main" val="10002"/>
                  </a:ext>
                </a:extLst>
              </a:tr>
              <a:tr h="338836">
                <a:tc>
                  <a:txBody>
                    <a:bodyPr/>
                    <a:lstStyle/>
                    <a:p>
                      <a:pPr algn="ctr"/>
                      <a:r>
                        <a:rPr kumimoji="1" lang="en-US" altLang="ja-JP" sz="1200" dirty="0">
                          <a:latin typeface="+mn-ea"/>
                          <a:ea typeface="+mn-ea"/>
                        </a:rPr>
                        <a:t>500</a:t>
                      </a:r>
                      <a:r>
                        <a:rPr kumimoji="1" lang="ja-JP" altLang="en-US" sz="1200" dirty="0">
                          <a:latin typeface="+mn-ea"/>
                          <a:ea typeface="+mn-ea"/>
                        </a:rPr>
                        <a:t>単位</a:t>
                      </a:r>
                    </a:p>
                  </a:txBody>
                  <a:tcPr anchor="ctr"/>
                </a:tc>
                <a:tc>
                  <a:txBody>
                    <a:bodyPr/>
                    <a:lstStyle/>
                    <a:p>
                      <a:pPr algn="ctr"/>
                      <a:r>
                        <a:rPr kumimoji="1" lang="en-US" altLang="ja-JP" sz="1200" dirty="0">
                          <a:latin typeface="+mn-ea"/>
                          <a:ea typeface="+mn-ea"/>
                        </a:rPr>
                        <a:t>2.0ml</a:t>
                      </a:r>
                      <a:endParaRPr kumimoji="1" lang="ja-JP" altLang="en-US" sz="1200" dirty="0">
                        <a:latin typeface="+mn-ea"/>
                        <a:ea typeface="+mn-ea"/>
                      </a:endParaRPr>
                    </a:p>
                  </a:txBody>
                  <a:tcPr anchor="ctr"/>
                </a:tc>
                <a:tc>
                  <a:txBody>
                    <a:bodyPr/>
                    <a:lstStyle/>
                    <a:p>
                      <a:pPr algn="ctr"/>
                      <a:r>
                        <a:rPr kumimoji="1" lang="en-US" altLang="ja-JP" sz="1200" dirty="0">
                          <a:latin typeface="+mn-ea"/>
                          <a:ea typeface="+mn-ea"/>
                        </a:rPr>
                        <a:t>1.0ml</a:t>
                      </a:r>
                      <a:endParaRPr kumimoji="1" lang="ja-JP" altLang="en-US" sz="1200" dirty="0">
                        <a:latin typeface="+mn-ea"/>
                        <a:ea typeface="+mn-ea"/>
                      </a:endParaRPr>
                    </a:p>
                  </a:txBody>
                  <a:tcPr anchor="ctr"/>
                </a:tc>
                <a:extLst>
                  <a:ext uri="{0D108BD9-81ED-4DB2-BD59-A6C34878D82A}">
                    <a16:rowId xmlns:a16="http://schemas.microsoft.com/office/drawing/2014/main" val="10003"/>
                  </a:ext>
                </a:extLst>
              </a:tr>
              <a:tr h="338836">
                <a:tc>
                  <a:txBody>
                    <a:bodyPr/>
                    <a:lstStyle/>
                    <a:p>
                      <a:pPr algn="ctr"/>
                      <a:r>
                        <a:rPr kumimoji="1" lang="en-US" altLang="ja-JP" sz="1200" dirty="0">
                          <a:latin typeface="+mn-ea"/>
                          <a:ea typeface="+mn-ea"/>
                        </a:rPr>
                        <a:t>625</a:t>
                      </a:r>
                      <a:r>
                        <a:rPr kumimoji="1" lang="ja-JP" altLang="en-US" sz="1200" dirty="0">
                          <a:latin typeface="+mn-ea"/>
                          <a:ea typeface="+mn-ea"/>
                        </a:rPr>
                        <a:t>単位</a:t>
                      </a:r>
                    </a:p>
                  </a:txBody>
                  <a:tcPr anchor="ctr"/>
                </a:tc>
                <a:tc>
                  <a:txBody>
                    <a:bodyPr/>
                    <a:lstStyle/>
                    <a:p>
                      <a:pPr algn="ctr"/>
                      <a:r>
                        <a:rPr kumimoji="1" lang="en-US" altLang="ja-JP" sz="1200" dirty="0">
                          <a:latin typeface="+mn-ea"/>
                          <a:ea typeface="+mn-ea"/>
                        </a:rPr>
                        <a:t>2.5ml</a:t>
                      </a:r>
                    </a:p>
                  </a:txBody>
                  <a:tcPr anchor="ctr"/>
                </a:tc>
                <a:tc>
                  <a:txBody>
                    <a:bodyPr/>
                    <a:lstStyle/>
                    <a:p>
                      <a:pPr algn="ctr"/>
                      <a:r>
                        <a:rPr kumimoji="1" lang="en-US" altLang="ja-JP" sz="1200" dirty="0">
                          <a:latin typeface="+mn-ea"/>
                          <a:ea typeface="+mn-ea"/>
                        </a:rPr>
                        <a:t>1.25ml</a:t>
                      </a:r>
                      <a:endParaRPr kumimoji="1" lang="ja-JP" altLang="en-US" sz="1200" dirty="0">
                        <a:latin typeface="+mn-ea"/>
                        <a:ea typeface="+mn-ea"/>
                      </a:endParaRPr>
                    </a:p>
                  </a:txBody>
                  <a:tcPr anchor="ctr"/>
                </a:tc>
                <a:extLst>
                  <a:ext uri="{0D108BD9-81ED-4DB2-BD59-A6C34878D82A}">
                    <a16:rowId xmlns:a16="http://schemas.microsoft.com/office/drawing/2014/main" val="10004"/>
                  </a:ext>
                </a:extLst>
              </a:tr>
              <a:tr h="338836">
                <a:tc>
                  <a:txBody>
                    <a:bodyPr/>
                    <a:lstStyle/>
                    <a:p>
                      <a:pPr algn="ctr"/>
                      <a:r>
                        <a:rPr kumimoji="1" lang="en-US" altLang="ja-JP" sz="1200" dirty="0">
                          <a:latin typeface="+mn-ea"/>
                          <a:ea typeface="+mn-ea"/>
                        </a:rPr>
                        <a:t>1000</a:t>
                      </a:r>
                      <a:r>
                        <a:rPr kumimoji="1" lang="ja-JP" altLang="en-US" sz="1200" dirty="0">
                          <a:latin typeface="+mn-ea"/>
                          <a:ea typeface="+mn-ea"/>
                        </a:rPr>
                        <a:t>単位</a:t>
                      </a:r>
                    </a:p>
                  </a:txBody>
                  <a:tcPr anchor="ctr"/>
                </a:tc>
                <a:tc>
                  <a:txBody>
                    <a:bodyPr/>
                    <a:lstStyle/>
                    <a:p>
                      <a:pPr algn="ctr"/>
                      <a:r>
                        <a:rPr kumimoji="1" lang="en-US" altLang="ja-JP" sz="1200" dirty="0">
                          <a:latin typeface="+mn-ea"/>
                          <a:ea typeface="+mn-ea"/>
                        </a:rPr>
                        <a:t>4.0ml</a:t>
                      </a:r>
                      <a:endParaRPr kumimoji="1" lang="ja-JP" altLang="en-US" sz="1200" dirty="0">
                        <a:latin typeface="+mn-ea"/>
                        <a:ea typeface="+mn-ea"/>
                      </a:endParaRPr>
                    </a:p>
                  </a:txBody>
                  <a:tcPr anchor="ctr"/>
                </a:tc>
                <a:tc>
                  <a:txBody>
                    <a:bodyPr/>
                    <a:lstStyle/>
                    <a:p>
                      <a:pPr algn="ctr"/>
                      <a:r>
                        <a:rPr kumimoji="1" lang="en-US" altLang="ja-JP" sz="1200" dirty="0">
                          <a:latin typeface="+mn-ea"/>
                          <a:ea typeface="+mn-ea"/>
                        </a:rPr>
                        <a:t>2.0ml</a:t>
                      </a:r>
                      <a:endParaRPr kumimoji="1" lang="ja-JP" altLang="en-US" sz="1200" dirty="0">
                        <a:latin typeface="+mn-ea"/>
                        <a:ea typeface="+mn-ea"/>
                      </a:endParaRPr>
                    </a:p>
                  </a:txBody>
                  <a:tcPr anchor="ctr"/>
                </a:tc>
                <a:extLst>
                  <a:ext uri="{0D108BD9-81ED-4DB2-BD59-A6C34878D82A}">
                    <a16:rowId xmlns:a16="http://schemas.microsoft.com/office/drawing/2014/main" val="10005"/>
                  </a:ext>
                </a:extLst>
              </a:tr>
              <a:tr h="338836">
                <a:tc>
                  <a:txBody>
                    <a:bodyPr/>
                    <a:lstStyle/>
                    <a:p>
                      <a:pPr algn="ctr"/>
                      <a:r>
                        <a:rPr kumimoji="1" lang="en-US" altLang="ja-JP" sz="1200" dirty="0">
                          <a:latin typeface="+mn-ea"/>
                          <a:ea typeface="+mn-ea"/>
                        </a:rPr>
                        <a:t>1250</a:t>
                      </a:r>
                      <a:r>
                        <a:rPr kumimoji="1" lang="ja-JP" altLang="en-US" sz="1200" dirty="0">
                          <a:latin typeface="+mn-ea"/>
                          <a:ea typeface="+mn-ea"/>
                        </a:rPr>
                        <a:t>単位</a:t>
                      </a:r>
                    </a:p>
                  </a:txBody>
                  <a:tcPr anchor="ctr"/>
                </a:tc>
                <a:tc>
                  <a:txBody>
                    <a:bodyPr/>
                    <a:lstStyle/>
                    <a:p>
                      <a:pPr algn="ctr"/>
                      <a:r>
                        <a:rPr kumimoji="1" lang="en-US" altLang="ja-JP" sz="1200" dirty="0">
                          <a:latin typeface="+mn-ea"/>
                          <a:ea typeface="+mn-ea"/>
                        </a:rPr>
                        <a:t>5.0ml</a:t>
                      </a:r>
                      <a:endParaRPr kumimoji="1" lang="ja-JP" altLang="en-US" sz="1200" dirty="0">
                        <a:latin typeface="+mn-ea"/>
                        <a:ea typeface="+mn-ea"/>
                      </a:endParaRPr>
                    </a:p>
                  </a:txBody>
                  <a:tcPr anchor="ctr"/>
                </a:tc>
                <a:tc>
                  <a:txBody>
                    <a:bodyPr/>
                    <a:lstStyle/>
                    <a:p>
                      <a:pPr algn="ctr"/>
                      <a:r>
                        <a:rPr kumimoji="1" lang="en-US" altLang="ja-JP" sz="1200" dirty="0">
                          <a:latin typeface="+mn-ea"/>
                          <a:ea typeface="+mn-ea"/>
                        </a:rPr>
                        <a:t>2.5ml</a:t>
                      </a:r>
                      <a:endParaRPr kumimoji="1" lang="ja-JP" altLang="en-US" sz="1200" dirty="0">
                        <a:latin typeface="+mn-ea"/>
                        <a:ea typeface="+mn-ea"/>
                      </a:endParaRPr>
                    </a:p>
                  </a:txBody>
                  <a:tcPr anchor="ctr"/>
                </a:tc>
                <a:extLst>
                  <a:ext uri="{0D108BD9-81ED-4DB2-BD59-A6C34878D82A}">
                    <a16:rowId xmlns:a16="http://schemas.microsoft.com/office/drawing/2014/main" val="10006"/>
                  </a:ext>
                </a:extLst>
              </a:tr>
              <a:tr h="338836">
                <a:tc>
                  <a:txBody>
                    <a:bodyPr/>
                    <a:lstStyle/>
                    <a:p>
                      <a:pPr algn="ctr"/>
                      <a:r>
                        <a:rPr kumimoji="1" lang="en-US" altLang="ja-JP" sz="1200" dirty="0">
                          <a:latin typeface="+mn-ea"/>
                          <a:ea typeface="+mn-ea"/>
                        </a:rPr>
                        <a:t>1500</a:t>
                      </a:r>
                      <a:r>
                        <a:rPr kumimoji="1" lang="ja-JP" altLang="en-US" sz="1200" dirty="0">
                          <a:latin typeface="+mn-ea"/>
                          <a:ea typeface="+mn-ea"/>
                        </a:rPr>
                        <a:t>単位</a:t>
                      </a:r>
                    </a:p>
                  </a:txBody>
                  <a:tcPr anchor="ctr"/>
                </a:tc>
                <a:tc>
                  <a:txBody>
                    <a:bodyPr/>
                    <a:lstStyle/>
                    <a:p>
                      <a:pPr algn="ctr"/>
                      <a:r>
                        <a:rPr kumimoji="1" lang="en-US" altLang="ja-JP" sz="1200" dirty="0">
                          <a:latin typeface="+mn-ea"/>
                          <a:ea typeface="+mn-ea"/>
                        </a:rPr>
                        <a:t>6.0ml</a:t>
                      </a:r>
                      <a:endParaRPr kumimoji="1" lang="ja-JP" altLang="en-US" sz="1200" dirty="0">
                        <a:latin typeface="+mn-ea"/>
                        <a:ea typeface="+mn-ea"/>
                      </a:endParaRPr>
                    </a:p>
                  </a:txBody>
                  <a:tcPr anchor="ctr"/>
                </a:tc>
                <a:tc>
                  <a:txBody>
                    <a:bodyPr/>
                    <a:lstStyle/>
                    <a:p>
                      <a:pPr algn="ctr"/>
                      <a:r>
                        <a:rPr kumimoji="1" lang="en-US" altLang="ja-JP" sz="1200" dirty="0">
                          <a:latin typeface="+mn-ea"/>
                          <a:ea typeface="+mn-ea"/>
                        </a:rPr>
                        <a:t>3.0ml</a:t>
                      </a:r>
                      <a:endParaRPr kumimoji="1" lang="ja-JP" altLang="en-US" sz="1200" dirty="0">
                        <a:latin typeface="+mn-ea"/>
                        <a:ea typeface="+mn-ea"/>
                      </a:endParaRPr>
                    </a:p>
                  </a:txBody>
                  <a:tcPr anchor="ctr"/>
                </a:tc>
                <a:extLst>
                  <a:ext uri="{0D108BD9-81ED-4DB2-BD59-A6C34878D82A}">
                    <a16:rowId xmlns:a16="http://schemas.microsoft.com/office/drawing/2014/main" val="10007"/>
                  </a:ext>
                </a:extLst>
              </a:tr>
              <a:tr h="338836">
                <a:tc>
                  <a:txBody>
                    <a:bodyPr/>
                    <a:lstStyle/>
                    <a:p>
                      <a:pPr algn="ctr"/>
                      <a:r>
                        <a:rPr kumimoji="1" lang="en-US" altLang="ja-JP" sz="1200" dirty="0">
                          <a:latin typeface="+mn-ea"/>
                          <a:ea typeface="+mn-ea"/>
                        </a:rPr>
                        <a:t>1750</a:t>
                      </a:r>
                      <a:r>
                        <a:rPr kumimoji="1" lang="ja-JP" altLang="en-US" sz="1200" dirty="0">
                          <a:latin typeface="+mn-ea"/>
                          <a:ea typeface="+mn-ea"/>
                        </a:rPr>
                        <a:t>単位</a:t>
                      </a:r>
                    </a:p>
                  </a:txBody>
                  <a:tcPr anchor="ctr"/>
                </a:tc>
                <a:tc>
                  <a:txBody>
                    <a:bodyPr/>
                    <a:lstStyle/>
                    <a:p>
                      <a:pPr algn="ctr"/>
                      <a:r>
                        <a:rPr kumimoji="1" lang="en-US" altLang="ja-JP" sz="1200" dirty="0">
                          <a:latin typeface="+mn-ea"/>
                          <a:ea typeface="+mn-ea"/>
                        </a:rPr>
                        <a:t>7.0ml</a:t>
                      </a:r>
                      <a:endParaRPr kumimoji="1" lang="ja-JP" altLang="en-US" sz="1200" dirty="0">
                        <a:latin typeface="+mn-ea"/>
                        <a:ea typeface="+mn-ea"/>
                      </a:endParaRPr>
                    </a:p>
                  </a:txBody>
                  <a:tcPr anchor="ctr"/>
                </a:tc>
                <a:tc>
                  <a:txBody>
                    <a:bodyPr/>
                    <a:lstStyle/>
                    <a:p>
                      <a:pPr algn="ctr"/>
                      <a:r>
                        <a:rPr kumimoji="1" lang="en-US" altLang="ja-JP" sz="1200" dirty="0">
                          <a:latin typeface="+mn-ea"/>
                          <a:ea typeface="+mn-ea"/>
                        </a:rPr>
                        <a:t>3.5ml</a:t>
                      </a:r>
                      <a:endParaRPr kumimoji="1" lang="ja-JP" altLang="en-US" sz="1200" dirty="0">
                        <a:latin typeface="+mn-ea"/>
                        <a:ea typeface="+mn-ea"/>
                      </a:endParaRPr>
                    </a:p>
                  </a:txBody>
                  <a:tcPr anchor="ctr"/>
                </a:tc>
                <a:extLst>
                  <a:ext uri="{0D108BD9-81ED-4DB2-BD59-A6C34878D82A}">
                    <a16:rowId xmlns:a16="http://schemas.microsoft.com/office/drawing/2014/main" val="10008"/>
                  </a:ext>
                </a:extLst>
              </a:tr>
            </a:tbl>
          </a:graphicData>
        </a:graphic>
      </p:graphicFrame>
      <p:sp>
        <p:nvSpPr>
          <p:cNvPr id="15" name="テキスト ボックス 14"/>
          <p:cNvSpPr txBox="1"/>
          <p:nvPr/>
        </p:nvSpPr>
        <p:spPr>
          <a:xfrm>
            <a:off x="1476375" y="5184428"/>
            <a:ext cx="5184576" cy="569387"/>
          </a:xfrm>
          <a:prstGeom prst="rect">
            <a:avLst/>
          </a:prstGeom>
          <a:noFill/>
        </p:spPr>
        <p:txBody>
          <a:bodyPr wrap="square" rtlCol="0">
            <a:spAutoFit/>
          </a:bodyPr>
          <a:lstStyle/>
          <a:p>
            <a:r>
              <a:rPr lang="ja-JP" altLang="ja-JP" sz="1300" dirty="0">
                <a:latin typeface="+mn-ea"/>
              </a:rPr>
              <a:t>【透析灌流血液の抗凝固薬の種類と単位数】　</a:t>
            </a:r>
            <a:r>
              <a:rPr lang="en-US" altLang="ja-JP" sz="1300" dirty="0">
                <a:latin typeface="+mn-ea"/>
              </a:rPr>
              <a:t>2019.4.1</a:t>
            </a:r>
            <a:r>
              <a:rPr lang="ja-JP" altLang="ja-JP" sz="1300" dirty="0">
                <a:latin typeface="+mn-ea"/>
              </a:rPr>
              <a:t>現在</a:t>
            </a:r>
          </a:p>
          <a:p>
            <a:endParaRPr kumimoji="1" lang="ja-JP" altLang="en-US" dirty="0"/>
          </a:p>
        </p:txBody>
      </p:sp>
      <p:graphicFrame>
        <p:nvGraphicFramePr>
          <p:cNvPr id="17" name="表 16"/>
          <p:cNvGraphicFramePr>
            <a:graphicFrameLocks noGrp="1"/>
          </p:cNvGraphicFramePr>
          <p:nvPr>
            <p:extLst>
              <p:ext uri="{D42A27DB-BD31-4B8C-83A1-F6EECF244321}">
                <p14:modId xmlns:p14="http://schemas.microsoft.com/office/powerpoint/2010/main" val="3452064596"/>
              </p:ext>
            </p:extLst>
          </p:nvPr>
        </p:nvGraphicFramePr>
        <p:xfrm>
          <a:off x="684142" y="5544468"/>
          <a:ext cx="6264841" cy="4642955"/>
        </p:xfrm>
        <a:graphic>
          <a:graphicData uri="http://schemas.openxmlformats.org/drawingml/2006/table">
            <a:tbl>
              <a:tblPr firstRow="1" bandRow="1">
                <a:tableStyleId>{5940675A-B579-460E-94D1-54222C63F5DA}</a:tableStyleId>
              </a:tblPr>
              <a:tblGrid>
                <a:gridCol w="864096">
                  <a:extLst>
                    <a:ext uri="{9D8B030D-6E8A-4147-A177-3AD203B41FA5}">
                      <a16:colId xmlns:a16="http://schemas.microsoft.com/office/drawing/2014/main" val="20000"/>
                    </a:ext>
                  </a:extLst>
                </a:gridCol>
                <a:gridCol w="1800345">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273115">
                <a:tc>
                  <a:txBody>
                    <a:bodyPr/>
                    <a:lstStyle/>
                    <a:p>
                      <a:pPr algn="ctr"/>
                      <a:r>
                        <a:rPr kumimoji="1" lang="ja-JP" altLang="ja-JP" sz="1100" b="1" kern="1200" dirty="0">
                          <a:solidFill>
                            <a:schemeClr val="tx1"/>
                          </a:solidFill>
                          <a:latin typeface="+mn-ea"/>
                          <a:ea typeface="+mn-ea"/>
                          <a:cs typeface="+mn-cs"/>
                        </a:rPr>
                        <a:t>抗凝固薬</a:t>
                      </a:r>
                      <a:endParaRPr kumimoji="1" lang="ja-JP" altLang="en-US" sz="1100" b="1" dirty="0">
                        <a:latin typeface="+mn-ea"/>
                        <a:ea typeface="+mn-ea"/>
                      </a:endParaRPr>
                    </a:p>
                  </a:txBody>
                  <a:tcPr/>
                </a:tc>
                <a:tc>
                  <a:txBody>
                    <a:bodyPr/>
                    <a:lstStyle/>
                    <a:p>
                      <a:pPr algn="ctr"/>
                      <a:r>
                        <a:rPr kumimoji="1" lang="ja-JP" altLang="ja-JP" sz="1100" b="1" kern="1200" dirty="0">
                          <a:solidFill>
                            <a:schemeClr val="tx1"/>
                          </a:solidFill>
                          <a:latin typeface="+mn-ea"/>
                          <a:ea typeface="+mn-ea"/>
                          <a:cs typeface="+mn-cs"/>
                        </a:rPr>
                        <a:t>主な商品名</a:t>
                      </a:r>
                      <a:endParaRPr kumimoji="1" lang="ja-JP" altLang="en-US" sz="1100" b="1" dirty="0">
                        <a:latin typeface="+mn-ea"/>
                        <a:ea typeface="+mn-ea"/>
                      </a:endParaRPr>
                    </a:p>
                  </a:txBody>
                  <a:tcPr anchor="ctr"/>
                </a:tc>
                <a:tc>
                  <a:txBody>
                    <a:bodyPr/>
                    <a:lstStyle/>
                    <a:p>
                      <a:pPr algn="ctr"/>
                      <a:r>
                        <a:rPr kumimoji="1" lang="ja-JP" altLang="ja-JP" sz="1100" b="1" kern="1200" dirty="0">
                          <a:solidFill>
                            <a:schemeClr val="tx1"/>
                          </a:solidFill>
                          <a:latin typeface="+mn-ea"/>
                          <a:ea typeface="+mn-ea"/>
                          <a:cs typeface="+mn-cs"/>
                        </a:rPr>
                        <a:t>規格</a:t>
                      </a:r>
                      <a:endParaRPr kumimoji="1" lang="ja-JP" altLang="en-US" sz="1100" b="1" dirty="0">
                        <a:latin typeface="+mn-ea"/>
                        <a:ea typeface="+mn-ea"/>
                      </a:endParaRPr>
                    </a:p>
                  </a:txBody>
                  <a:tcPr/>
                </a:tc>
                <a:tc>
                  <a:txBody>
                    <a:bodyPr/>
                    <a:lstStyle/>
                    <a:p>
                      <a:pPr algn="ctr"/>
                      <a:r>
                        <a:rPr kumimoji="1" lang="en-US" altLang="ja-JP" sz="1100" b="1" kern="1200" dirty="0">
                          <a:solidFill>
                            <a:schemeClr val="tx1"/>
                          </a:solidFill>
                          <a:latin typeface="+mn-ea"/>
                          <a:ea typeface="+mn-ea"/>
                          <a:cs typeface="+mn-cs"/>
                        </a:rPr>
                        <a:t>1ml</a:t>
                      </a:r>
                      <a:r>
                        <a:rPr kumimoji="1" lang="ja-JP" altLang="ja-JP" sz="1100" b="1" kern="1200" dirty="0">
                          <a:solidFill>
                            <a:schemeClr val="tx1"/>
                          </a:solidFill>
                          <a:latin typeface="+mn-ea"/>
                          <a:ea typeface="+mn-ea"/>
                          <a:cs typeface="+mn-cs"/>
                        </a:rPr>
                        <a:t>あたりの単位数</a:t>
                      </a:r>
                      <a:endParaRPr kumimoji="1" lang="ja-JP" altLang="en-US" sz="1100" b="1" dirty="0">
                        <a:latin typeface="+mn-ea"/>
                        <a:ea typeface="+mn-ea"/>
                      </a:endParaRPr>
                    </a:p>
                  </a:txBody>
                  <a:tcPr/>
                </a:tc>
                <a:extLst>
                  <a:ext uri="{0D108BD9-81ED-4DB2-BD59-A6C34878D82A}">
                    <a16:rowId xmlns:a16="http://schemas.microsoft.com/office/drawing/2014/main" val="10000"/>
                  </a:ext>
                </a:extLst>
              </a:tr>
              <a:tr h="273115">
                <a:tc rowSpan="6">
                  <a:txBody>
                    <a:bodyPr/>
                    <a:lstStyle/>
                    <a:p>
                      <a:pPr algn="ctr"/>
                      <a:r>
                        <a:rPr kumimoji="1" lang="ja-JP" altLang="en-US" sz="1100" b="1" dirty="0">
                          <a:latin typeface="+mn-ea"/>
                          <a:ea typeface="+mn-ea"/>
                        </a:rPr>
                        <a:t>未分画ヘパリン</a:t>
                      </a:r>
                    </a:p>
                  </a:txBody>
                  <a:tcPr vert="eaVert" anchor="ctr">
                    <a:solidFill>
                      <a:schemeClr val="accent1">
                        <a:lumMod val="20000"/>
                        <a:lumOff val="80000"/>
                      </a:schemeClr>
                    </a:solidFill>
                  </a:tcPr>
                </a:tc>
                <a:tc rowSpan="6">
                  <a:txBody>
                    <a:bodyPr/>
                    <a:lstStyle/>
                    <a:p>
                      <a:pPr algn="ctr"/>
                      <a:r>
                        <a:rPr kumimoji="1" lang="ja-JP" altLang="ja-JP" sz="1100" kern="1200" dirty="0">
                          <a:solidFill>
                            <a:schemeClr val="tx1"/>
                          </a:solidFill>
                          <a:latin typeface="+mn-ea"/>
                          <a:ea typeface="+mn-ea"/>
                          <a:cs typeface="+mn-cs"/>
                        </a:rPr>
                        <a:t>ヘパリン</a:t>
                      </a:r>
                      <a:r>
                        <a:rPr kumimoji="1" lang="en-US" altLang="ja-JP" sz="1100" kern="1200" dirty="0">
                          <a:solidFill>
                            <a:schemeClr val="tx1"/>
                          </a:solidFill>
                          <a:latin typeface="+mn-ea"/>
                          <a:ea typeface="+mn-ea"/>
                          <a:cs typeface="+mn-cs"/>
                        </a:rPr>
                        <a:t>Na</a:t>
                      </a:r>
                      <a:r>
                        <a:rPr kumimoji="1" lang="ja-JP" altLang="ja-JP" sz="1100" kern="1200" dirty="0">
                          <a:solidFill>
                            <a:schemeClr val="tx1"/>
                          </a:solidFill>
                          <a:latin typeface="+mn-ea"/>
                          <a:ea typeface="+mn-ea"/>
                          <a:cs typeface="+mn-cs"/>
                        </a:rPr>
                        <a:t>透析用</a:t>
                      </a:r>
                      <a:endParaRPr kumimoji="1" lang="ja-JP" altLang="en-US" sz="1100" dirty="0">
                        <a:latin typeface="+mn-ea"/>
                        <a:ea typeface="+mn-ea"/>
                      </a:endParaRPr>
                    </a:p>
                  </a:txBody>
                  <a:tcPr anchor="ctr">
                    <a:solidFill>
                      <a:schemeClr val="accent1">
                        <a:lumMod val="20000"/>
                        <a:lumOff val="80000"/>
                      </a:schemeClr>
                    </a:solidFill>
                  </a:tcPr>
                </a:tc>
                <a:tc>
                  <a:txBody>
                    <a:bodyPr/>
                    <a:lstStyle/>
                    <a:p>
                      <a:pPr algn="ctr"/>
                      <a:r>
                        <a:rPr kumimoji="1" lang="en-US" altLang="ja-JP" sz="1100" dirty="0">
                          <a:latin typeface="+mn-ea"/>
                          <a:ea typeface="+mn-ea"/>
                        </a:rPr>
                        <a:t>3000</a:t>
                      </a:r>
                      <a:r>
                        <a:rPr kumimoji="1" lang="ja-JP" altLang="en-US" sz="1100" dirty="0">
                          <a:latin typeface="+mn-ea"/>
                          <a:ea typeface="+mn-ea"/>
                        </a:rPr>
                        <a:t>単位</a:t>
                      </a:r>
                      <a:r>
                        <a:rPr kumimoji="1" lang="en-US" altLang="ja-JP" sz="1100" dirty="0">
                          <a:latin typeface="+mn-ea"/>
                          <a:ea typeface="+mn-ea"/>
                        </a:rPr>
                        <a:t>/20ml</a:t>
                      </a:r>
                      <a:endParaRPr kumimoji="1" lang="ja-JP" altLang="en-US" sz="1100" dirty="0">
                        <a:latin typeface="+mn-ea"/>
                        <a:ea typeface="+mn-ea"/>
                      </a:endParaRPr>
                    </a:p>
                  </a:txBody>
                  <a:tcPr>
                    <a:solidFill>
                      <a:schemeClr val="accent1">
                        <a:lumMod val="20000"/>
                        <a:lumOff val="80000"/>
                      </a:schemeClr>
                    </a:solidFill>
                  </a:tcPr>
                </a:tc>
                <a:tc>
                  <a:txBody>
                    <a:bodyPr/>
                    <a:lstStyle/>
                    <a:p>
                      <a:pPr algn="ctr"/>
                      <a:r>
                        <a:rPr kumimoji="1" lang="en-US" altLang="ja-JP" sz="1100" dirty="0">
                          <a:latin typeface="+mn-ea"/>
                          <a:ea typeface="+mn-ea"/>
                        </a:rPr>
                        <a:t>150</a:t>
                      </a:r>
                      <a:r>
                        <a:rPr kumimoji="1" lang="ja-JP" altLang="en-US" sz="1100" dirty="0">
                          <a:latin typeface="+mn-ea"/>
                          <a:ea typeface="+mn-ea"/>
                        </a:rPr>
                        <a:t>単位</a:t>
                      </a:r>
                      <a:r>
                        <a:rPr kumimoji="1" lang="en-US" altLang="ja-JP" sz="1100" dirty="0">
                          <a:latin typeface="+mn-ea"/>
                          <a:ea typeface="+mn-ea"/>
                        </a:rPr>
                        <a:t>/ml</a:t>
                      </a:r>
                      <a:endParaRPr kumimoji="1" lang="ja-JP" altLang="en-US" sz="1100" dirty="0">
                        <a:latin typeface="+mn-ea"/>
                        <a:ea typeface="+mn-ea"/>
                      </a:endParaRPr>
                    </a:p>
                  </a:txBody>
                  <a:tcPr>
                    <a:solidFill>
                      <a:schemeClr val="accent1">
                        <a:lumMod val="20000"/>
                        <a:lumOff val="80000"/>
                      </a:schemeClr>
                    </a:solidFill>
                  </a:tcPr>
                </a:tc>
                <a:extLst>
                  <a:ext uri="{0D108BD9-81ED-4DB2-BD59-A6C34878D82A}">
                    <a16:rowId xmlns:a16="http://schemas.microsoft.com/office/drawing/2014/main" val="10001"/>
                  </a:ext>
                </a:extLst>
              </a:tr>
              <a:tr h="273115">
                <a:tc vMerge="1">
                  <a:txBody>
                    <a:bodyPr/>
                    <a:lstStyle/>
                    <a:p>
                      <a:endParaRPr kumimoji="1" lang="ja-JP" altLang="en-US" sz="1100" dirty="0"/>
                    </a:p>
                  </a:txBody>
                  <a:tcPr/>
                </a:tc>
                <a:tc vMerge="1">
                  <a:txBody>
                    <a:bodyPr/>
                    <a:lstStyle/>
                    <a:p>
                      <a:endParaRPr kumimoji="1" lang="ja-JP" alt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4000</a:t>
                      </a:r>
                      <a:r>
                        <a:rPr kumimoji="1" lang="ja-JP" altLang="en-US" sz="1100" dirty="0">
                          <a:latin typeface="+mn-ea"/>
                          <a:ea typeface="+mn-ea"/>
                        </a:rPr>
                        <a:t>単位</a:t>
                      </a:r>
                      <a:r>
                        <a:rPr kumimoji="1" lang="en-US" altLang="ja-JP" sz="1100" dirty="0">
                          <a:latin typeface="+mn-ea"/>
                          <a:ea typeface="+mn-ea"/>
                        </a:rPr>
                        <a:t>/20ml</a:t>
                      </a:r>
                      <a:endParaRPr kumimoji="1" lang="ja-JP" altLang="en-US" sz="1100" dirty="0">
                        <a:latin typeface="+mn-ea"/>
                        <a:ea typeface="+mn-ea"/>
                      </a:endParaRPr>
                    </a:p>
                  </a:txBody>
                  <a:tcPr>
                    <a:solidFill>
                      <a:schemeClr val="accent1">
                        <a:lumMod val="20000"/>
                        <a:lumOff val="80000"/>
                      </a:schemeClr>
                    </a:solidFill>
                  </a:tcPr>
                </a:tc>
                <a:tc>
                  <a:txBody>
                    <a:bodyPr/>
                    <a:lstStyle/>
                    <a:p>
                      <a:pPr algn="ctr"/>
                      <a:r>
                        <a:rPr kumimoji="1" lang="en-US" altLang="ja-JP" sz="1100" dirty="0">
                          <a:latin typeface="+mn-ea"/>
                          <a:ea typeface="+mn-ea"/>
                        </a:rPr>
                        <a:t>200</a:t>
                      </a:r>
                      <a:r>
                        <a:rPr kumimoji="1" lang="ja-JP" altLang="en-US" sz="1100" dirty="0">
                          <a:latin typeface="+mn-ea"/>
                          <a:ea typeface="+mn-ea"/>
                        </a:rPr>
                        <a:t>単位</a:t>
                      </a:r>
                      <a:r>
                        <a:rPr kumimoji="1" lang="en-US" altLang="ja-JP" sz="1100" dirty="0">
                          <a:latin typeface="+mn-ea"/>
                          <a:ea typeface="+mn-ea"/>
                        </a:rPr>
                        <a:t>/ml</a:t>
                      </a:r>
                      <a:endParaRPr kumimoji="1" lang="ja-JP" altLang="en-US" sz="1100" dirty="0">
                        <a:latin typeface="+mn-ea"/>
                        <a:ea typeface="+mn-ea"/>
                      </a:endParaRPr>
                    </a:p>
                  </a:txBody>
                  <a:tcPr>
                    <a:solidFill>
                      <a:schemeClr val="accent1">
                        <a:lumMod val="20000"/>
                        <a:lumOff val="80000"/>
                      </a:schemeClr>
                    </a:solidFill>
                  </a:tcPr>
                </a:tc>
                <a:extLst>
                  <a:ext uri="{0D108BD9-81ED-4DB2-BD59-A6C34878D82A}">
                    <a16:rowId xmlns:a16="http://schemas.microsoft.com/office/drawing/2014/main" val="10002"/>
                  </a:ext>
                </a:extLst>
              </a:tr>
              <a:tr h="273115">
                <a:tc vMerge="1">
                  <a:txBody>
                    <a:bodyPr/>
                    <a:lstStyle/>
                    <a:p>
                      <a:endParaRPr kumimoji="1" lang="ja-JP" altLang="en-US" sz="1100" dirty="0"/>
                    </a:p>
                  </a:txBody>
                  <a:tcPr/>
                </a:tc>
                <a:tc vMerge="1">
                  <a:txBody>
                    <a:bodyPr/>
                    <a:lstStyle/>
                    <a:p>
                      <a:endParaRPr kumimoji="1" lang="ja-JP" alt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5000</a:t>
                      </a:r>
                      <a:r>
                        <a:rPr kumimoji="1" lang="ja-JP" altLang="en-US" sz="1100" dirty="0">
                          <a:latin typeface="+mn-ea"/>
                          <a:ea typeface="+mn-ea"/>
                        </a:rPr>
                        <a:t>単位</a:t>
                      </a:r>
                      <a:r>
                        <a:rPr kumimoji="1" lang="en-US" altLang="ja-JP" sz="1100" dirty="0">
                          <a:latin typeface="+mn-ea"/>
                          <a:ea typeface="+mn-ea"/>
                        </a:rPr>
                        <a:t>/20ml</a:t>
                      </a:r>
                      <a:endParaRPr kumimoji="1" lang="ja-JP" altLang="en-US" sz="1100" dirty="0">
                        <a:latin typeface="+mn-ea"/>
                        <a:ea typeface="+mn-ea"/>
                      </a:endParaRP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250</a:t>
                      </a:r>
                      <a:r>
                        <a:rPr kumimoji="1" lang="ja-JP" altLang="en-US" sz="1100" dirty="0">
                          <a:latin typeface="+mn-ea"/>
                          <a:ea typeface="+mn-ea"/>
                        </a:rPr>
                        <a:t>単位</a:t>
                      </a:r>
                      <a:r>
                        <a:rPr kumimoji="1" lang="en-US" altLang="ja-JP" sz="1100" dirty="0">
                          <a:latin typeface="+mn-ea"/>
                          <a:ea typeface="+mn-ea"/>
                        </a:rPr>
                        <a:t>/ml</a:t>
                      </a:r>
                      <a:endParaRPr kumimoji="1" lang="ja-JP" altLang="en-US" sz="1100" dirty="0">
                        <a:latin typeface="+mn-ea"/>
                        <a:ea typeface="+mn-ea"/>
                      </a:endParaRPr>
                    </a:p>
                  </a:txBody>
                  <a:tcPr>
                    <a:solidFill>
                      <a:schemeClr val="accent1">
                        <a:lumMod val="20000"/>
                        <a:lumOff val="80000"/>
                      </a:schemeClr>
                    </a:solidFill>
                  </a:tcPr>
                </a:tc>
                <a:extLst>
                  <a:ext uri="{0D108BD9-81ED-4DB2-BD59-A6C34878D82A}">
                    <a16:rowId xmlns:a16="http://schemas.microsoft.com/office/drawing/2014/main" val="10003"/>
                  </a:ext>
                </a:extLst>
              </a:tr>
              <a:tr h="273115">
                <a:tc vMerge="1">
                  <a:txBody>
                    <a:bodyPr/>
                    <a:lstStyle/>
                    <a:p>
                      <a:endParaRPr kumimoji="1" lang="ja-JP" altLang="en-US" sz="1100" dirty="0"/>
                    </a:p>
                  </a:txBody>
                  <a:tcPr/>
                </a:tc>
                <a:tc vMerge="1">
                  <a:txBody>
                    <a:bodyPr/>
                    <a:lstStyle/>
                    <a:p>
                      <a:endParaRPr kumimoji="1" lang="ja-JP" alt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7000</a:t>
                      </a:r>
                      <a:r>
                        <a:rPr kumimoji="1" lang="ja-JP" altLang="en-US" sz="1100" dirty="0">
                          <a:latin typeface="+mn-ea"/>
                          <a:ea typeface="+mn-ea"/>
                        </a:rPr>
                        <a:t>単位</a:t>
                      </a:r>
                      <a:r>
                        <a:rPr kumimoji="1" lang="en-US" altLang="ja-JP" sz="1100" dirty="0">
                          <a:latin typeface="+mn-ea"/>
                          <a:ea typeface="+mn-ea"/>
                        </a:rPr>
                        <a:t>/20ml</a:t>
                      </a:r>
                      <a:endParaRPr kumimoji="1" lang="ja-JP" altLang="en-US" sz="1100" dirty="0">
                        <a:latin typeface="+mn-ea"/>
                        <a:ea typeface="+mn-ea"/>
                      </a:endParaRP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350</a:t>
                      </a:r>
                      <a:r>
                        <a:rPr kumimoji="1" lang="ja-JP" altLang="en-US" sz="1100" dirty="0">
                          <a:latin typeface="+mn-ea"/>
                          <a:ea typeface="+mn-ea"/>
                        </a:rPr>
                        <a:t>単位</a:t>
                      </a:r>
                      <a:r>
                        <a:rPr kumimoji="1" lang="en-US" altLang="ja-JP" sz="1100" dirty="0">
                          <a:latin typeface="+mn-ea"/>
                          <a:ea typeface="+mn-ea"/>
                        </a:rPr>
                        <a:t>/ml</a:t>
                      </a:r>
                      <a:endParaRPr kumimoji="1" lang="ja-JP" altLang="en-US" sz="1100" dirty="0">
                        <a:latin typeface="+mn-ea"/>
                        <a:ea typeface="+mn-ea"/>
                      </a:endParaRPr>
                    </a:p>
                  </a:txBody>
                  <a:tcPr>
                    <a:solidFill>
                      <a:schemeClr val="accent1">
                        <a:lumMod val="20000"/>
                        <a:lumOff val="80000"/>
                      </a:schemeClr>
                    </a:solidFill>
                  </a:tcPr>
                </a:tc>
                <a:extLst>
                  <a:ext uri="{0D108BD9-81ED-4DB2-BD59-A6C34878D82A}">
                    <a16:rowId xmlns:a16="http://schemas.microsoft.com/office/drawing/2014/main" val="10004"/>
                  </a:ext>
                </a:extLst>
              </a:tr>
              <a:tr h="273115">
                <a:tc vMerge="1">
                  <a:txBody>
                    <a:bodyPr/>
                    <a:lstStyle/>
                    <a:p>
                      <a:endParaRPr kumimoji="1" lang="ja-JP" altLang="en-US" sz="1100" dirty="0"/>
                    </a:p>
                  </a:txBody>
                  <a:tcPr/>
                </a:tc>
                <a:tc vMerge="1">
                  <a:txBody>
                    <a:bodyPr/>
                    <a:lstStyle/>
                    <a:p>
                      <a:endParaRPr kumimoji="1" lang="ja-JP" alt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5000</a:t>
                      </a:r>
                      <a:r>
                        <a:rPr kumimoji="1" lang="ja-JP" altLang="en-US" sz="1100" dirty="0">
                          <a:latin typeface="+mn-ea"/>
                          <a:ea typeface="+mn-ea"/>
                        </a:rPr>
                        <a:t>単位</a:t>
                      </a:r>
                      <a:r>
                        <a:rPr kumimoji="1" lang="en-US" altLang="ja-JP" sz="1100" dirty="0">
                          <a:latin typeface="+mn-ea"/>
                          <a:ea typeface="+mn-ea"/>
                        </a:rPr>
                        <a:t>/10ml</a:t>
                      </a:r>
                      <a:endParaRPr kumimoji="1" lang="ja-JP" altLang="en-US" sz="1100" dirty="0">
                        <a:latin typeface="+mn-ea"/>
                        <a:ea typeface="+mn-ea"/>
                      </a:endParaRPr>
                    </a:p>
                  </a:txBody>
                  <a:tcPr>
                    <a:solidFill>
                      <a:schemeClr val="accent1">
                        <a:lumMod val="20000"/>
                        <a:lumOff val="8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500</a:t>
                      </a:r>
                      <a:r>
                        <a:rPr kumimoji="1" lang="ja-JP" altLang="en-US" sz="1100" dirty="0">
                          <a:latin typeface="+mn-ea"/>
                          <a:ea typeface="+mn-ea"/>
                        </a:rPr>
                        <a:t>単位</a:t>
                      </a:r>
                      <a:r>
                        <a:rPr kumimoji="1" lang="en-US" altLang="ja-JP" sz="1100" dirty="0">
                          <a:latin typeface="+mn-ea"/>
                          <a:ea typeface="+mn-ea"/>
                        </a:rPr>
                        <a:t>/ml</a:t>
                      </a:r>
                      <a:endParaRPr kumimoji="1" lang="ja-JP" altLang="en-US" sz="1100" dirty="0">
                        <a:latin typeface="+mn-ea"/>
                        <a:ea typeface="+mn-ea"/>
                      </a:endParaRPr>
                    </a:p>
                  </a:txBody>
                  <a:tcPr anchor="ctr">
                    <a:solidFill>
                      <a:schemeClr val="accent1">
                        <a:lumMod val="20000"/>
                        <a:lumOff val="80000"/>
                      </a:schemeClr>
                    </a:solidFill>
                  </a:tcPr>
                </a:tc>
                <a:extLst>
                  <a:ext uri="{0D108BD9-81ED-4DB2-BD59-A6C34878D82A}">
                    <a16:rowId xmlns:a16="http://schemas.microsoft.com/office/drawing/2014/main" val="10005"/>
                  </a:ext>
                </a:extLst>
              </a:tr>
              <a:tr h="273115">
                <a:tc vMerge="1">
                  <a:txBody>
                    <a:bodyPr/>
                    <a:lstStyle/>
                    <a:p>
                      <a:endParaRPr kumimoji="1" lang="ja-JP" altLang="en-US" sz="1100" dirty="0"/>
                    </a:p>
                  </a:txBody>
                  <a:tcPr/>
                </a:tc>
                <a:tc vMerge="1">
                  <a:txBody>
                    <a:bodyPr/>
                    <a:lstStyle/>
                    <a:p>
                      <a:endParaRPr kumimoji="1" lang="ja-JP" alt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10000</a:t>
                      </a:r>
                      <a:r>
                        <a:rPr kumimoji="1" lang="ja-JP" altLang="en-US" sz="1100" dirty="0">
                          <a:latin typeface="+mn-ea"/>
                          <a:ea typeface="+mn-ea"/>
                        </a:rPr>
                        <a:t>単位</a:t>
                      </a:r>
                      <a:r>
                        <a:rPr kumimoji="1" lang="en-US" altLang="ja-JP" sz="1100" dirty="0">
                          <a:latin typeface="+mn-ea"/>
                          <a:ea typeface="+mn-ea"/>
                        </a:rPr>
                        <a:t>/20ml</a:t>
                      </a:r>
                      <a:endParaRPr kumimoji="1" lang="ja-JP" altLang="en-US" sz="1100" dirty="0">
                        <a:latin typeface="+mn-ea"/>
                        <a:ea typeface="+mn-ea"/>
                      </a:endParaRPr>
                    </a:p>
                  </a:txBody>
                  <a:tcPr>
                    <a:solidFill>
                      <a:schemeClr val="accent1">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p>
                  </a:txBody>
                  <a:tcPr/>
                </a:tc>
                <a:extLst>
                  <a:ext uri="{0D108BD9-81ED-4DB2-BD59-A6C34878D82A}">
                    <a16:rowId xmlns:a16="http://schemas.microsoft.com/office/drawing/2014/main" val="10006"/>
                  </a:ext>
                </a:extLst>
              </a:tr>
              <a:tr h="273115">
                <a:tc rowSpan="10">
                  <a:txBody>
                    <a:bodyPr/>
                    <a:lstStyle/>
                    <a:p>
                      <a:pPr algn="ctr"/>
                      <a:r>
                        <a:rPr kumimoji="1" lang="ja-JP" altLang="en-US" sz="1100" b="1" dirty="0">
                          <a:latin typeface="+mn-ea"/>
                          <a:ea typeface="+mn-ea"/>
                        </a:rPr>
                        <a:t>低分子ヘパリン</a:t>
                      </a:r>
                    </a:p>
                  </a:txBody>
                  <a:tcPr vert="eaVert" anchor="ctr">
                    <a:solidFill>
                      <a:schemeClr val="accent6">
                        <a:lumMod val="40000"/>
                        <a:lumOff val="60000"/>
                      </a:schemeClr>
                    </a:solidFill>
                  </a:tcPr>
                </a:tc>
                <a:tc rowSpan="5">
                  <a:txBody>
                    <a:bodyPr/>
                    <a:lstStyle/>
                    <a:p>
                      <a:pPr algn="ctr"/>
                      <a:r>
                        <a:rPr kumimoji="1" lang="ja-JP" altLang="ja-JP" sz="1100" kern="1200" dirty="0">
                          <a:solidFill>
                            <a:schemeClr val="tx1"/>
                          </a:solidFill>
                          <a:latin typeface="+mn-ea"/>
                          <a:ea typeface="+mn-ea"/>
                          <a:cs typeface="+mn-cs"/>
                        </a:rPr>
                        <a:t>ダルテパリン</a:t>
                      </a:r>
                      <a:r>
                        <a:rPr kumimoji="1" lang="en-US" altLang="ja-JP" sz="1100" kern="1200" dirty="0">
                          <a:solidFill>
                            <a:schemeClr val="tx1"/>
                          </a:solidFill>
                          <a:latin typeface="+mn-ea"/>
                          <a:ea typeface="+mn-ea"/>
                          <a:cs typeface="+mn-cs"/>
                        </a:rPr>
                        <a:t>Na</a:t>
                      </a:r>
                      <a:r>
                        <a:rPr kumimoji="1" lang="ja-JP" altLang="ja-JP" sz="1100" kern="1200" dirty="0">
                          <a:solidFill>
                            <a:schemeClr val="tx1"/>
                          </a:solidFill>
                          <a:latin typeface="+mn-ea"/>
                          <a:ea typeface="+mn-ea"/>
                          <a:cs typeface="+mn-cs"/>
                        </a:rPr>
                        <a:t>静注</a:t>
                      </a:r>
                      <a:br>
                        <a:rPr kumimoji="1" lang="en-US" altLang="ja-JP" sz="1100" kern="1200" dirty="0">
                          <a:solidFill>
                            <a:schemeClr val="tx1"/>
                          </a:solidFill>
                          <a:latin typeface="+mn-ea"/>
                          <a:ea typeface="+mn-ea"/>
                          <a:cs typeface="+mn-cs"/>
                        </a:rPr>
                      </a:br>
                      <a:r>
                        <a:rPr kumimoji="1" lang="ja-JP" altLang="ja-JP" sz="1100" kern="1200" dirty="0">
                          <a:solidFill>
                            <a:schemeClr val="tx1"/>
                          </a:solidFill>
                          <a:latin typeface="+mn-ea"/>
                          <a:ea typeface="+mn-ea"/>
                          <a:cs typeface="+mn-cs"/>
                        </a:rPr>
                        <a:t>クリバリン静注</a:t>
                      </a:r>
                      <a:endParaRPr kumimoji="1" lang="ja-JP" altLang="en-US" sz="1100" dirty="0">
                        <a:latin typeface="+mn-ea"/>
                        <a:ea typeface="+mn-ea"/>
                      </a:endParaRPr>
                    </a:p>
                  </a:txBody>
                  <a:tcPr anchor="c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2500</a:t>
                      </a:r>
                      <a:r>
                        <a:rPr kumimoji="1" lang="ja-JP" altLang="en-US" sz="1100" dirty="0">
                          <a:latin typeface="+mn-ea"/>
                          <a:ea typeface="+mn-ea"/>
                        </a:rPr>
                        <a:t>単位</a:t>
                      </a:r>
                      <a:r>
                        <a:rPr kumimoji="1" lang="en-US" altLang="ja-JP" sz="1100" dirty="0">
                          <a:latin typeface="+mn-ea"/>
                          <a:ea typeface="+mn-ea"/>
                        </a:rPr>
                        <a:t>/10ml</a:t>
                      </a:r>
                      <a:endParaRPr kumimoji="1" lang="ja-JP" altLang="en-US" sz="1100" dirty="0">
                        <a:latin typeface="+mn-ea"/>
                        <a:ea typeface="+mn-ea"/>
                      </a:endParaRPr>
                    </a:p>
                  </a:txBody>
                  <a:tcPr>
                    <a:solidFill>
                      <a:schemeClr val="accent6">
                        <a:lumMod val="40000"/>
                        <a:lumOff val="60000"/>
                      </a:schemeClr>
                    </a:solidFill>
                  </a:tcPr>
                </a:tc>
                <a:tc rowSpan="4">
                  <a:txBody>
                    <a:bodyPr/>
                    <a:lstStyle/>
                    <a:p>
                      <a:pPr algn="ctr"/>
                      <a:r>
                        <a:rPr kumimoji="1" lang="en-US" altLang="ja-JP" sz="1100" dirty="0">
                          <a:latin typeface="+mn-ea"/>
                          <a:ea typeface="+mn-ea"/>
                        </a:rPr>
                        <a:t>250</a:t>
                      </a:r>
                      <a:r>
                        <a:rPr kumimoji="1" lang="ja-JP" altLang="en-US" sz="1100" dirty="0">
                          <a:latin typeface="+mn-ea"/>
                          <a:ea typeface="+mn-ea"/>
                        </a:rPr>
                        <a:t>単位</a:t>
                      </a:r>
                      <a:r>
                        <a:rPr kumimoji="1" lang="en-US" altLang="ja-JP" sz="1100" dirty="0">
                          <a:latin typeface="+mn-ea"/>
                          <a:ea typeface="+mn-ea"/>
                        </a:rPr>
                        <a:t>/ml</a:t>
                      </a:r>
                      <a:endParaRPr kumimoji="1" lang="ja-JP" altLang="en-US" sz="1100" dirty="0">
                        <a:latin typeface="+mn-ea"/>
                        <a:ea typeface="+mn-ea"/>
                      </a:endParaRPr>
                    </a:p>
                  </a:txBody>
                  <a:tcPr anchor="ctr">
                    <a:solidFill>
                      <a:schemeClr val="accent6">
                        <a:lumMod val="40000"/>
                        <a:lumOff val="60000"/>
                      </a:schemeClr>
                    </a:solidFill>
                  </a:tcPr>
                </a:tc>
                <a:extLst>
                  <a:ext uri="{0D108BD9-81ED-4DB2-BD59-A6C34878D82A}">
                    <a16:rowId xmlns:a16="http://schemas.microsoft.com/office/drawing/2014/main" val="10007"/>
                  </a:ext>
                </a:extLst>
              </a:tr>
              <a:tr h="273115">
                <a:tc vMerge="1">
                  <a:txBody>
                    <a:bodyPr/>
                    <a:lstStyle/>
                    <a:p>
                      <a:endParaRPr kumimoji="1" lang="ja-JP" altLang="en-US" sz="1100" dirty="0"/>
                    </a:p>
                  </a:txBody>
                  <a:tcPr/>
                </a:tc>
                <a:tc vMerge="1">
                  <a:txBody>
                    <a:bodyPr/>
                    <a:lstStyle/>
                    <a:p>
                      <a:endParaRPr kumimoji="1" lang="ja-JP" alt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3000</a:t>
                      </a:r>
                      <a:r>
                        <a:rPr kumimoji="1" lang="ja-JP" altLang="en-US" sz="1100" dirty="0">
                          <a:latin typeface="+mn-ea"/>
                          <a:ea typeface="+mn-ea"/>
                        </a:rPr>
                        <a:t>単位</a:t>
                      </a:r>
                      <a:r>
                        <a:rPr kumimoji="1" lang="en-US" altLang="ja-JP" sz="1100" dirty="0">
                          <a:latin typeface="+mn-ea"/>
                          <a:ea typeface="+mn-ea"/>
                        </a:rPr>
                        <a:t>/12ml</a:t>
                      </a:r>
                      <a:endParaRPr kumimoji="1" lang="ja-JP" altLang="en-US" sz="1100" dirty="0">
                        <a:latin typeface="+mn-ea"/>
                        <a:ea typeface="+mn-ea"/>
                      </a:endParaRPr>
                    </a:p>
                  </a:txBody>
                  <a:tcPr>
                    <a:solidFill>
                      <a:schemeClr val="accent6">
                        <a:lumMod val="40000"/>
                        <a:lumOff val="60000"/>
                      </a:schemeClr>
                    </a:solidFill>
                  </a:tcPr>
                </a:tc>
                <a:tc vMerge="1">
                  <a:txBody>
                    <a:bodyPr/>
                    <a:lstStyle/>
                    <a:p>
                      <a:endParaRPr kumimoji="1" lang="ja-JP" altLang="en-US" sz="1100" dirty="0"/>
                    </a:p>
                  </a:txBody>
                  <a:tcPr/>
                </a:tc>
                <a:extLst>
                  <a:ext uri="{0D108BD9-81ED-4DB2-BD59-A6C34878D82A}">
                    <a16:rowId xmlns:a16="http://schemas.microsoft.com/office/drawing/2014/main" val="10008"/>
                  </a:ext>
                </a:extLst>
              </a:tr>
              <a:tr h="273115">
                <a:tc vMerge="1">
                  <a:txBody>
                    <a:bodyPr/>
                    <a:lstStyle/>
                    <a:p>
                      <a:endParaRPr kumimoji="1" lang="ja-JP" altLang="en-US" sz="1100" dirty="0"/>
                    </a:p>
                  </a:txBody>
                  <a:tcPr/>
                </a:tc>
                <a:tc vMerge="1">
                  <a:txBody>
                    <a:bodyPr/>
                    <a:lstStyle/>
                    <a:p>
                      <a:endParaRPr kumimoji="1" lang="ja-JP" alt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4000</a:t>
                      </a:r>
                      <a:r>
                        <a:rPr kumimoji="1" lang="ja-JP" altLang="en-US" sz="1100" dirty="0">
                          <a:latin typeface="+mn-ea"/>
                          <a:ea typeface="+mn-ea"/>
                        </a:rPr>
                        <a:t>単位</a:t>
                      </a:r>
                      <a:r>
                        <a:rPr kumimoji="1" lang="en-US" altLang="ja-JP" sz="1100" dirty="0">
                          <a:latin typeface="+mn-ea"/>
                          <a:ea typeface="+mn-ea"/>
                        </a:rPr>
                        <a:t>/16ml</a:t>
                      </a:r>
                      <a:endParaRPr kumimoji="1" lang="ja-JP" altLang="en-US" sz="1100" dirty="0">
                        <a:latin typeface="+mn-ea"/>
                        <a:ea typeface="+mn-ea"/>
                      </a:endParaRPr>
                    </a:p>
                  </a:txBody>
                  <a:tcPr>
                    <a:solidFill>
                      <a:schemeClr val="accent6">
                        <a:lumMod val="40000"/>
                        <a:lumOff val="60000"/>
                      </a:schemeClr>
                    </a:solidFill>
                  </a:tcPr>
                </a:tc>
                <a:tc vMerge="1">
                  <a:txBody>
                    <a:bodyPr/>
                    <a:lstStyle/>
                    <a:p>
                      <a:endParaRPr kumimoji="1" lang="ja-JP" altLang="en-US" sz="1100" dirty="0"/>
                    </a:p>
                  </a:txBody>
                  <a:tcPr/>
                </a:tc>
                <a:extLst>
                  <a:ext uri="{0D108BD9-81ED-4DB2-BD59-A6C34878D82A}">
                    <a16:rowId xmlns:a16="http://schemas.microsoft.com/office/drawing/2014/main" val="10009"/>
                  </a:ext>
                </a:extLst>
              </a:tr>
              <a:tr h="273115">
                <a:tc vMerge="1">
                  <a:txBody>
                    <a:bodyPr/>
                    <a:lstStyle/>
                    <a:p>
                      <a:endParaRPr kumimoji="1" lang="ja-JP" altLang="en-US" sz="1100" dirty="0"/>
                    </a:p>
                  </a:txBody>
                  <a:tcPr/>
                </a:tc>
                <a:tc vMerge="1">
                  <a:txBody>
                    <a:bodyPr/>
                    <a:lstStyle/>
                    <a:p>
                      <a:endParaRPr kumimoji="1" lang="ja-JP" alt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5000</a:t>
                      </a:r>
                      <a:r>
                        <a:rPr kumimoji="1" lang="ja-JP" altLang="en-US" sz="1100" dirty="0">
                          <a:latin typeface="+mn-ea"/>
                          <a:ea typeface="+mn-ea"/>
                        </a:rPr>
                        <a:t>単位</a:t>
                      </a:r>
                      <a:r>
                        <a:rPr kumimoji="1" lang="en-US" altLang="ja-JP" sz="1100" dirty="0">
                          <a:latin typeface="+mn-ea"/>
                          <a:ea typeface="+mn-ea"/>
                        </a:rPr>
                        <a:t>/20ml</a:t>
                      </a:r>
                      <a:endParaRPr kumimoji="1" lang="ja-JP" altLang="en-US" sz="1100" dirty="0">
                        <a:latin typeface="+mn-ea"/>
                        <a:ea typeface="+mn-ea"/>
                      </a:endParaRPr>
                    </a:p>
                  </a:txBody>
                  <a:tcPr>
                    <a:solidFill>
                      <a:schemeClr val="accent6">
                        <a:lumMod val="40000"/>
                        <a:lumOff val="60000"/>
                      </a:schemeClr>
                    </a:solidFill>
                  </a:tcPr>
                </a:tc>
                <a:tc vMerge="1">
                  <a:txBody>
                    <a:bodyPr/>
                    <a:lstStyle/>
                    <a:p>
                      <a:endParaRPr kumimoji="1" lang="ja-JP" altLang="en-US" sz="1100" dirty="0"/>
                    </a:p>
                  </a:txBody>
                  <a:tcPr/>
                </a:tc>
                <a:extLst>
                  <a:ext uri="{0D108BD9-81ED-4DB2-BD59-A6C34878D82A}">
                    <a16:rowId xmlns:a16="http://schemas.microsoft.com/office/drawing/2014/main" val="10010"/>
                  </a:ext>
                </a:extLst>
              </a:tr>
              <a:tr h="273115">
                <a:tc vMerge="1">
                  <a:txBody>
                    <a:bodyPr/>
                    <a:lstStyle/>
                    <a:p>
                      <a:endParaRPr kumimoji="1" lang="ja-JP" altLang="en-US" sz="1100" dirty="0"/>
                    </a:p>
                  </a:txBody>
                  <a:tcPr/>
                </a:tc>
                <a:tc vMerge="1">
                  <a:txBody>
                    <a:bodyPr/>
                    <a:lstStyle/>
                    <a:p>
                      <a:endParaRPr kumimoji="1" lang="ja-JP" alt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5000</a:t>
                      </a:r>
                      <a:r>
                        <a:rPr kumimoji="1" lang="ja-JP" altLang="en-US" sz="1100" dirty="0">
                          <a:latin typeface="+mn-ea"/>
                          <a:ea typeface="+mn-ea"/>
                        </a:rPr>
                        <a:t>単位</a:t>
                      </a:r>
                      <a:r>
                        <a:rPr kumimoji="1" lang="en-US" altLang="ja-JP" sz="1100" dirty="0">
                          <a:latin typeface="+mn-ea"/>
                          <a:ea typeface="+mn-ea"/>
                        </a:rPr>
                        <a:t>/5ml</a:t>
                      </a:r>
                      <a:endParaRPr kumimoji="1" lang="ja-JP" altLang="en-US" sz="1100" dirty="0">
                        <a:latin typeface="+mn-ea"/>
                        <a:ea typeface="+mn-ea"/>
                      </a:endParaRPr>
                    </a:p>
                  </a:txBody>
                  <a:tcPr>
                    <a:solidFill>
                      <a:schemeClr val="accent6">
                        <a:lumMod val="40000"/>
                        <a:lumOff val="60000"/>
                      </a:schemeClr>
                    </a:solidFill>
                  </a:tcPr>
                </a:tc>
                <a:tc>
                  <a:txBody>
                    <a:bodyPr/>
                    <a:lstStyle/>
                    <a:p>
                      <a:pPr algn="ctr"/>
                      <a:r>
                        <a:rPr kumimoji="1" lang="en-US" altLang="ja-JP" sz="1100" dirty="0">
                          <a:latin typeface="+mn-ea"/>
                          <a:ea typeface="+mn-ea"/>
                        </a:rPr>
                        <a:t>1000</a:t>
                      </a:r>
                      <a:r>
                        <a:rPr kumimoji="1" lang="ja-JP" altLang="en-US" sz="1100" dirty="0">
                          <a:latin typeface="+mn-ea"/>
                          <a:ea typeface="+mn-ea"/>
                        </a:rPr>
                        <a:t>単位</a:t>
                      </a:r>
                      <a:r>
                        <a:rPr kumimoji="1" lang="en-US" altLang="ja-JP" sz="1100" dirty="0">
                          <a:latin typeface="+mn-ea"/>
                          <a:ea typeface="+mn-ea"/>
                        </a:rPr>
                        <a:t>/ml</a:t>
                      </a:r>
                      <a:endParaRPr kumimoji="1" lang="ja-JP" altLang="en-US" sz="1100" dirty="0">
                        <a:latin typeface="+mn-ea"/>
                        <a:ea typeface="+mn-ea"/>
                      </a:endParaRPr>
                    </a:p>
                  </a:txBody>
                  <a:tcPr>
                    <a:solidFill>
                      <a:schemeClr val="accent6">
                        <a:lumMod val="40000"/>
                        <a:lumOff val="60000"/>
                      </a:schemeClr>
                    </a:solidFill>
                  </a:tcPr>
                </a:tc>
                <a:extLst>
                  <a:ext uri="{0D108BD9-81ED-4DB2-BD59-A6C34878D82A}">
                    <a16:rowId xmlns:a16="http://schemas.microsoft.com/office/drawing/2014/main" val="10011"/>
                  </a:ext>
                </a:extLst>
              </a:tr>
              <a:tr h="273115">
                <a:tc vMerge="1">
                  <a:txBody>
                    <a:bodyPr/>
                    <a:lstStyle/>
                    <a:p>
                      <a:endParaRPr kumimoji="1" lang="ja-JP" altLang="en-US" sz="1100" dirty="0"/>
                    </a:p>
                  </a:txBody>
                  <a:tcPr/>
                </a:tc>
                <a:tc rowSpan="4">
                  <a:txBody>
                    <a:bodyPr/>
                    <a:lstStyle/>
                    <a:p>
                      <a:pPr algn="ctr"/>
                      <a:r>
                        <a:rPr kumimoji="1" lang="ja-JP" altLang="ja-JP" sz="1100" kern="1200" dirty="0">
                          <a:solidFill>
                            <a:schemeClr val="tx1"/>
                          </a:solidFill>
                          <a:latin typeface="+mn-ea"/>
                          <a:ea typeface="+mn-ea"/>
                          <a:cs typeface="+mn-cs"/>
                        </a:rPr>
                        <a:t>ローヘパ透析用</a:t>
                      </a:r>
                      <a:endParaRPr kumimoji="1" lang="ja-JP" altLang="en-US" sz="1100" dirty="0">
                        <a:latin typeface="+mn-ea"/>
                        <a:ea typeface="+mn-ea"/>
                      </a:endParaRPr>
                    </a:p>
                  </a:txBody>
                  <a:tcPr anchor="c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2000</a:t>
                      </a:r>
                      <a:r>
                        <a:rPr kumimoji="1" lang="ja-JP" altLang="en-US" sz="1100" dirty="0">
                          <a:latin typeface="+mn-ea"/>
                          <a:ea typeface="+mn-ea"/>
                        </a:rPr>
                        <a:t>単位</a:t>
                      </a:r>
                      <a:r>
                        <a:rPr kumimoji="1" lang="en-US" altLang="ja-JP" sz="1100" dirty="0">
                          <a:latin typeface="+mn-ea"/>
                          <a:ea typeface="+mn-ea"/>
                        </a:rPr>
                        <a:t>/20ml</a:t>
                      </a:r>
                      <a:endParaRPr kumimoji="1" lang="ja-JP" altLang="en-US" sz="1100" dirty="0">
                        <a:latin typeface="+mn-ea"/>
                        <a:ea typeface="+mn-ea"/>
                      </a:endParaRPr>
                    </a:p>
                  </a:txBody>
                  <a:tcPr>
                    <a:solidFill>
                      <a:schemeClr val="accent6">
                        <a:lumMod val="40000"/>
                        <a:lumOff val="60000"/>
                      </a:schemeClr>
                    </a:solidFill>
                  </a:tcPr>
                </a:tc>
                <a:tc>
                  <a:txBody>
                    <a:bodyPr/>
                    <a:lstStyle/>
                    <a:p>
                      <a:pPr algn="ctr"/>
                      <a:r>
                        <a:rPr kumimoji="1" lang="en-US" altLang="ja-JP" sz="1100" dirty="0">
                          <a:latin typeface="+mn-ea"/>
                          <a:ea typeface="+mn-ea"/>
                        </a:rPr>
                        <a:t>100</a:t>
                      </a:r>
                      <a:r>
                        <a:rPr kumimoji="1" lang="ja-JP" altLang="en-US" sz="1100" dirty="0">
                          <a:latin typeface="+mn-ea"/>
                          <a:ea typeface="+mn-ea"/>
                        </a:rPr>
                        <a:t>単位</a:t>
                      </a:r>
                      <a:r>
                        <a:rPr kumimoji="1" lang="en-US" altLang="ja-JP" sz="1100" dirty="0">
                          <a:latin typeface="+mn-ea"/>
                          <a:ea typeface="+mn-ea"/>
                        </a:rPr>
                        <a:t>/ml</a:t>
                      </a:r>
                      <a:endParaRPr kumimoji="1" lang="ja-JP" altLang="en-US" sz="1100" dirty="0">
                        <a:latin typeface="+mn-ea"/>
                        <a:ea typeface="+mn-ea"/>
                      </a:endParaRPr>
                    </a:p>
                  </a:txBody>
                  <a:tcPr>
                    <a:solidFill>
                      <a:schemeClr val="accent6">
                        <a:lumMod val="40000"/>
                        <a:lumOff val="60000"/>
                      </a:schemeClr>
                    </a:solidFill>
                  </a:tcPr>
                </a:tc>
                <a:extLst>
                  <a:ext uri="{0D108BD9-81ED-4DB2-BD59-A6C34878D82A}">
                    <a16:rowId xmlns:a16="http://schemas.microsoft.com/office/drawing/2014/main" val="10012"/>
                  </a:ext>
                </a:extLst>
              </a:tr>
              <a:tr h="273115">
                <a:tc vMerge="1">
                  <a:txBody>
                    <a:bodyPr/>
                    <a:lstStyle/>
                    <a:p>
                      <a:endParaRPr kumimoji="1" lang="ja-JP" altLang="en-US" sz="1100" dirty="0"/>
                    </a:p>
                  </a:txBody>
                  <a:tcPr/>
                </a:tc>
                <a:tc vMerge="1">
                  <a:txBody>
                    <a:bodyPr/>
                    <a:lstStyle/>
                    <a:p>
                      <a:endParaRPr kumimoji="1" lang="ja-JP" alt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3000</a:t>
                      </a:r>
                      <a:r>
                        <a:rPr kumimoji="1" lang="ja-JP" altLang="en-US" sz="1100" dirty="0">
                          <a:latin typeface="+mn-ea"/>
                          <a:ea typeface="+mn-ea"/>
                        </a:rPr>
                        <a:t>単位</a:t>
                      </a:r>
                      <a:r>
                        <a:rPr kumimoji="1" lang="en-US" altLang="ja-JP" sz="1100" dirty="0">
                          <a:latin typeface="+mn-ea"/>
                          <a:ea typeface="+mn-ea"/>
                        </a:rPr>
                        <a:t>/20ml</a:t>
                      </a:r>
                      <a:endParaRPr kumimoji="1" lang="ja-JP" altLang="en-US" sz="1100" dirty="0">
                        <a:latin typeface="+mn-ea"/>
                        <a:ea typeface="+mn-ea"/>
                      </a:endParaRPr>
                    </a:p>
                  </a:txBody>
                  <a:tcPr>
                    <a:solidFill>
                      <a:schemeClr val="accent6">
                        <a:lumMod val="40000"/>
                        <a:lumOff val="60000"/>
                      </a:schemeClr>
                    </a:solidFill>
                  </a:tcPr>
                </a:tc>
                <a:tc>
                  <a:txBody>
                    <a:bodyPr/>
                    <a:lstStyle/>
                    <a:p>
                      <a:pPr algn="ctr"/>
                      <a:r>
                        <a:rPr kumimoji="1" lang="en-US" altLang="ja-JP" sz="1100" dirty="0">
                          <a:latin typeface="+mn-ea"/>
                          <a:ea typeface="+mn-ea"/>
                        </a:rPr>
                        <a:t>150</a:t>
                      </a:r>
                      <a:r>
                        <a:rPr kumimoji="1" lang="ja-JP" altLang="en-US" sz="1100" dirty="0">
                          <a:latin typeface="+mn-ea"/>
                          <a:ea typeface="+mn-ea"/>
                        </a:rPr>
                        <a:t>単位</a:t>
                      </a:r>
                      <a:r>
                        <a:rPr kumimoji="1" lang="en-US" altLang="ja-JP" sz="1100" dirty="0">
                          <a:latin typeface="+mn-ea"/>
                          <a:ea typeface="+mn-ea"/>
                        </a:rPr>
                        <a:t>/ml</a:t>
                      </a:r>
                      <a:endParaRPr kumimoji="1" lang="ja-JP" altLang="en-US" sz="1100" dirty="0">
                        <a:latin typeface="+mn-ea"/>
                        <a:ea typeface="+mn-ea"/>
                      </a:endParaRPr>
                    </a:p>
                  </a:txBody>
                  <a:tcPr>
                    <a:solidFill>
                      <a:schemeClr val="accent6">
                        <a:lumMod val="40000"/>
                        <a:lumOff val="60000"/>
                      </a:schemeClr>
                    </a:solidFill>
                  </a:tcPr>
                </a:tc>
                <a:extLst>
                  <a:ext uri="{0D108BD9-81ED-4DB2-BD59-A6C34878D82A}">
                    <a16:rowId xmlns:a16="http://schemas.microsoft.com/office/drawing/2014/main" val="10013"/>
                  </a:ext>
                </a:extLst>
              </a:tr>
              <a:tr h="273115">
                <a:tc vMerge="1">
                  <a:txBody>
                    <a:bodyPr/>
                    <a:lstStyle/>
                    <a:p>
                      <a:endParaRPr kumimoji="1" lang="ja-JP" altLang="en-US" sz="1100" dirty="0"/>
                    </a:p>
                  </a:txBody>
                  <a:tcPr/>
                </a:tc>
                <a:tc vMerge="1">
                  <a:txBody>
                    <a:bodyPr/>
                    <a:lstStyle/>
                    <a:p>
                      <a:endParaRPr kumimoji="1" lang="ja-JP" alt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4000</a:t>
                      </a:r>
                      <a:r>
                        <a:rPr kumimoji="1" lang="ja-JP" altLang="en-US" sz="1100" dirty="0">
                          <a:latin typeface="+mn-ea"/>
                          <a:ea typeface="+mn-ea"/>
                        </a:rPr>
                        <a:t>単位</a:t>
                      </a:r>
                      <a:r>
                        <a:rPr kumimoji="1" lang="en-US" altLang="ja-JP" sz="1100" dirty="0">
                          <a:latin typeface="+mn-ea"/>
                          <a:ea typeface="+mn-ea"/>
                        </a:rPr>
                        <a:t>/10ml</a:t>
                      </a:r>
                      <a:endParaRPr kumimoji="1" lang="ja-JP" altLang="en-US" sz="1100" dirty="0">
                        <a:latin typeface="+mn-ea"/>
                        <a:ea typeface="+mn-ea"/>
                      </a:endParaRPr>
                    </a:p>
                  </a:txBody>
                  <a:tcPr>
                    <a:solidFill>
                      <a:schemeClr val="accent6">
                        <a:lumMod val="40000"/>
                        <a:lumOff val="60000"/>
                      </a:schemeClr>
                    </a:solidFill>
                  </a:tcPr>
                </a:tc>
                <a:tc>
                  <a:txBody>
                    <a:bodyPr/>
                    <a:lstStyle/>
                    <a:p>
                      <a:pPr algn="ctr"/>
                      <a:r>
                        <a:rPr kumimoji="1" lang="en-US" altLang="ja-JP" sz="1100" dirty="0">
                          <a:latin typeface="+mn-ea"/>
                          <a:ea typeface="+mn-ea"/>
                        </a:rPr>
                        <a:t>200</a:t>
                      </a:r>
                      <a:r>
                        <a:rPr kumimoji="1" lang="ja-JP" altLang="en-US" sz="1100" dirty="0">
                          <a:latin typeface="+mn-ea"/>
                          <a:ea typeface="+mn-ea"/>
                        </a:rPr>
                        <a:t>単位</a:t>
                      </a:r>
                      <a:r>
                        <a:rPr kumimoji="1" lang="en-US" altLang="ja-JP" sz="1100" dirty="0">
                          <a:latin typeface="+mn-ea"/>
                          <a:ea typeface="+mn-ea"/>
                        </a:rPr>
                        <a:t>/ml</a:t>
                      </a:r>
                      <a:endParaRPr kumimoji="1" lang="ja-JP" altLang="en-US" sz="1100" dirty="0">
                        <a:latin typeface="+mn-ea"/>
                        <a:ea typeface="+mn-ea"/>
                      </a:endParaRPr>
                    </a:p>
                  </a:txBody>
                  <a:tcPr>
                    <a:solidFill>
                      <a:schemeClr val="accent6">
                        <a:lumMod val="40000"/>
                        <a:lumOff val="60000"/>
                      </a:schemeClr>
                    </a:solidFill>
                  </a:tcPr>
                </a:tc>
                <a:extLst>
                  <a:ext uri="{0D108BD9-81ED-4DB2-BD59-A6C34878D82A}">
                    <a16:rowId xmlns:a16="http://schemas.microsoft.com/office/drawing/2014/main" val="10014"/>
                  </a:ext>
                </a:extLst>
              </a:tr>
              <a:tr h="273115">
                <a:tc vMerge="1">
                  <a:txBody>
                    <a:bodyPr/>
                    <a:lstStyle/>
                    <a:p>
                      <a:endParaRPr kumimoji="1" lang="ja-JP" altLang="en-US" sz="1100" dirty="0"/>
                    </a:p>
                  </a:txBody>
                  <a:tcPr/>
                </a:tc>
                <a:tc vMerge="1">
                  <a:txBody>
                    <a:bodyPr/>
                    <a:lstStyle/>
                    <a:p>
                      <a:endParaRPr kumimoji="1" lang="ja-JP" alt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5000</a:t>
                      </a:r>
                      <a:r>
                        <a:rPr kumimoji="1" lang="ja-JP" altLang="en-US" sz="1100" dirty="0">
                          <a:latin typeface="+mn-ea"/>
                          <a:ea typeface="+mn-ea"/>
                        </a:rPr>
                        <a:t>単位</a:t>
                      </a:r>
                      <a:r>
                        <a:rPr kumimoji="1" lang="en-US" altLang="ja-JP" sz="1100" dirty="0">
                          <a:latin typeface="+mn-ea"/>
                          <a:ea typeface="+mn-ea"/>
                        </a:rPr>
                        <a:t>/10ml</a:t>
                      </a:r>
                      <a:endParaRPr kumimoji="1" lang="ja-JP" altLang="en-US" sz="1100" dirty="0">
                        <a:latin typeface="+mn-ea"/>
                        <a:ea typeface="+mn-ea"/>
                      </a:endParaRPr>
                    </a:p>
                  </a:txBody>
                  <a:tcPr>
                    <a:solidFill>
                      <a:schemeClr val="accent6">
                        <a:lumMod val="40000"/>
                        <a:lumOff val="60000"/>
                      </a:schemeClr>
                    </a:solidFill>
                  </a:tcPr>
                </a:tc>
                <a:tc>
                  <a:txBody>
                    <a:bodyPr/>
                    <a:lstStyle/>
                    <a:p>
                      <a:pPr algn="ctr"/>
                      <a:r>
                        <a:rPr kumimoji="1" lang="en-US" altLang="ja-JP" sz="1100" dirty="0">
                          <a:latin typeface="+mn-ea"/>
                          <a:ea typeface="+mn-ea"/>
                        </a:rPr>
                        <a:t>500</a:t>
                      </a:r>
                      <a:r>
                        <a:rPr kumimoji="1" lang="ja-JP" altLang="en-US" sz="1100" dirty="0">
                          <a:latin typeface="+mn-ea"/>
                          <a:ea typeface="+mn-ea"/>
                        </a:rPr>
                        <a:t>単位</a:t>
                      </a:r>
                      <a:r>
                        <a:rPr kumimoji="1" lang="en-US" altLang="ja-JP" sz="1100" dirty="0">
                          <a:latin typeface="+mn-ea"/>
                          <a:ea typeface="+mn-ea"/>
                        </a:rPr>
                        <a:t>/ml</a:t>
                      </a:r>
                      <a:endParaRPr kumimoji="1" lang="ja-JP" altLang="en-US" sz="1100" dirty="0">
                        <a:latin typeface="+mn-ea"/>
                        <a:ea typeface="+mn-ea"/>
                      </a:endParaRPr>
                    </a:p>
                  </a:txBody>
                  <a:tcPr>
                    <a:solidFill>
                      <a:schemeClr val="accent6">
                        <a:lumMod val="40000"/>
                        <a:lumOff val="60000"/>
                      </a:schemeClr>
                    </a:solidFill>
                  </a:tcPr>
                </a:tc>
                <a:extLst>
                  <a:ext uri="{0D108BD9-81ED-4DB2-BD59-A6C34878D82A}">
                    <a16:rowId xmlns:a16="http://schemas.microsoft.com/office/drawing/2014/main" val="10015"/>
                  </a:ext>
                </a:extLst>
              </a:tr>
              <a:tr h="273115">
                <a:tc vMerge="1">
                  <a:txBody>
                    <a:bodyPr/>
                    <a:lstStyle/>
                    <a:p>
                      <a:endParaRPr kumimoji="1" lang="ja-JP" altLang="en-US" sz="1100" dirty="0"/>
                    </a:p>
                  </a:txBody>
                  <a:tcPr/>
                </a:tc>
                <a:tc>
                  <a:txBody>
                    <a:bodyPr/>
                    <a:lstStyle/>
                    <a:p>
                      <a:pPr algn="ctr"/>
                      <a:r>
                        <a:rPr kumimoji="1" lang="ja-JP" altLang="ja-JP" sz="1100" kern="1200" dirty="0">
                          <a:solidFill>
                            <a:schemeClr val="tx1"/>
                          </a:solidFill>
                          <a:latin typeface="+mn-ea"/>
                          <a:ea typeface="+mn-ea"/>
                          <a:cs typeface="+mn-cs"/>
                        </a:rPr>
                        <a:t>クリバリン透析用</a:t>
                      </a:r>
                      <a:endParaRPr kumimoji="1" lang="ja-JP" altLang="en-US" sz="1100" dirty="0">
                        <a:latin typeface="+mn-ea"/>
                        <a:ea typeface="+mn-ea"/>
                      </a:endParaRPr>
                    </a:p>
                  </a:txBody>
                  <a:tcPr anchor="c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5000</a:t>
                      </a:r>
                      <a:r>
                        <a:rPr kumimoji="1" lang="ja-JP" altLang="en-US" sz="1100" dirty="0">
                          <a:latin typeface="+mn-ea"/>
                          <a:ea typeface="+mn-ea"/>
                        </a:rPr>
                        <a:t>単位</a:t>
                      </a:r>
                      <a:r>
                        <a:rPr kumimoji="1" lang="en-US" altLang="ja-JP" sz="1100" dirty="0">
                          <a:latin typeface="+mn-ea"/>
                          <a:ea typeface="+mn-ea"/>
                        </a:rPr>
                        <a:t>/5ml</a:t>
                      </a:r>
                      <a:endParaRPr kumimoji="1" lang="ja-JP" altLang="en-US" sz="1100" dirty="0">
                        <a:latin typeface="+mn-ea"/>
                        <a:ea typeface="+mn-ea"/>
                      </a:endParaRPr>
                    </a:p>
                  </a:txBody>
                  <a:tcPr>
                    <a:solidFill>
                      <a:schemeClr val="accent6">
                        <a:lumMod val="40000"/>
                        <a:lumOff val="60000"/>
                      </a:schemeClr>
                    </a:solidFill>
                  </a:tcPr>
                </a:tc>
                <a:tc>
                  <a:txBody>
                    <a:bodyPr/>
                    <a:lstStyle/>
                    <a:p>
                      <a:pPr algn="ctr"/>
                      <a:r>
                        <a:rPr kumimoji="1" lang="en-US" altLang="ja-JP" sz="1100" dirty="0">
                          <a:latin typeface="+mn-ea"/>
                          <a:ea typeface="+mn-ea"/>
                        </a:rPr>
                        <a:t>1000</a:t>
                      </a:r>
                      <a:r>
                        <a:rPr kumimoji="1" lang="ja-JP" altLang="en-US" sz="1100" dirty="0">
                          <a:latin typeface="+mn-ea"/>
                          <a:ea typeface="+mn-ea"/>
                        </a:rPr>
                        <a:t>単位</a:t>
                      </a:r>
                      <a:r>
                        <a:rPr kumimoji="1" lang="en-US" altLang="ja-JP" sz="1100" dirty="0">
                          <a:latin typeface="+mn-ea"/>
                          <a:ea typeface="+mn-ea"/>
                        </a:rPr>
                        <a:t>/ml</a:t>
                      </a:r>
                      <a:endParaRPr kumimoji="1" lang="ja-JP" altLang="en-US" sz="1100" dirty="0">
                        <a:latin typeface="+mn-ea"/>
                        <a:ea typeface="+mn-ea"/>
                      </a:endParaRPr>
                    </a:p>
                  </a:txBody>
                  <a:tcPr>
                    <a:solidFill>
                      <a:schemeClr val="accent6">
                        <a:lumMod val="40000"/>
                        <a:lumOff val="60000"/>
                      </a:schemeClr>
                    </a:solidFill>
                  </a:tcPr>
                </a:tc>
                <a:extLst>
                  <a:ext uri="{0D108BD9-81ED-4DB2-BD59-A6C34878D82A}">
                    <a16:rowId xmlns:a16="http://schemas.microsoft.com/office/drawing/2014/main" val="10016"/>
                  </a:ext>
                </a:extLst>
              </a:tr>
            </a:tbl>
          </a:graphicData>
        </a:graphic>
      </p:graphicFrame>
      <p:sp>
        <p:nvSpPr>
          <p:cNvPr id="13" name="正方形/長方形 12">
            <a:extLst>
              <a:ext uri="{FF2B5EF4-FFF2-40B4-BE49-F238E27FC236}">
                <a16:creationId xmlns:a16="http://schemas.microsoft.com/office/drawing/2014/main" id="{E7874C19-8F66-4FA3-BF0F-43A79B240EB9}"/>
              </a:ext>
            </a:extLst>
          </p:cNvPr>
          <p:cNvSpPr/>
          <p:nvPr/>
        </p:nvSpPr>
        <p:spPr>
          <a:xfrm>
            <a:off x="9067" y="1054711"/>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14" name="図 13">
            <a:extLst>
              <a:ext uri="{FF2B5EF4-FFF2-40B4-BE49-F238E27FC236}">
                <a16:creationId xmlns:a16="http://schemas.microsoft.com/office/drawing/2014/main" id="{C9EFFBC6-7C21-401E-ADC5-A083702A7491}"/>
              </a:ext>
            </a:extLst>
          </p:cNvPr>
          <p:cNvPicPr>
            <a:picLocks noChangeAspect="1"/>
          </p:cNvPicPr>
          <p:nvPr/>
        </p:nvPicPr>
        <p:blipFill>
          <a:blip r:embed="rId2" cstate="print">
            <a:alphaModFix amt="10000"/>
          </a:blip>
          <a:stretch>
            <a:fillRect/>
          </a:stretch>
        </p:blipFill>
        <p:spPr>
          <a:xfrm>
            <a:off x="6258075" y="202813"/>
            <a:ext cx="981148" cy="101216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76575" y="531204"/>
            <a:ext cx="3960440" cy="523220"/>
          </a:xfrm>
          <a:prstGeom prst="rect">
            <a:avLst/>
          </a:prstGeom>
          <a:noFill/>
        </p:spPr>
        <p:txBody>
          <a:bodyPr wrap="square" rtlCol="0">
            <a:spAutoFit/>
          </a:bodyPr>
          <a:lstStyle/>
          <a:p>
            <a:pPr algn="r"/>
            <a:r>
              <a:rPr lang="ja-JP" altLang="en-US" sz="2800" b="1" dirty="0">
                <a:solidFill>
                  <a:srgbClr val="FF0000"/>
                </a:solidFill>
              </a:rPr>
              <a:t>各施設透析室　案内図</a:t>
            </a:r>
            <a:endParaRPr lang="ja-JP" altLang="ja-JP" sz="2800" b="1" dirty="0">
              <a:solidFill>
                <a:srgbClr val="FF0000"/>
              </a:solidFill>
            </a:endParaRPr>
          </a:p>
        </p:txBody>
      </p:sp>
      <p:sp>
        <p:nvSpPr>
          <p:cNvPr id="18" name="正方形/長方形 17">
            <a:extLst>
              <a:ext uri="{FF2B5EF4-FFF2-40B4-BE49-F238E27FC236}">
                <a16:creationId xmlns:a16="http://schemas.microsoft.com/office/drawing/2014/main" id="{B432A077-222C-4923-AF4E-033985C86649}"/>
              </a:ext>
            </a:extLst>
          </p:cNvPr>
          <p:cNvSpPr/>
          <p:nvPr/>
        </p:nvSpPr>
        <p:spPr>
          <a:xfrm>
            <a:off x="9067" y="1035260"/>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24" name="図 23">
            <a:extLst>
              <a:ext uri="{FF2B5EF4-FFF2-40B4-BE49-F238E27FC236}">
                <a16:creationId xmlns:a16="http://schemas.microsoft.com/office/drawing/2014/main" id="{C9EFFBC6-7C21-401E-ADC5-A083702A7491}"/>
              </a:ext>
            </a:extLst>
          </p:cNvPr>
          <p:cNvPicPr>
            <a:picLocks noChangeAspect="1"/>
          </p:cNvPicPr>
          <p:nvPr/>
        </p:nvPicPr>
        <p:blipFill>
          <a:blip r:embed="rId2" cstate="print">
            <a:alphaModFix amt="10000"/>
          </a:blip>
          <a:stretch>
            <a:fillRect/>
          </a:stretch>
        </p:blipFill>
        <p:spPr>
          <a:xfrm>
            <a:off x="6258075" y="179511"/>
            <a:ext cx="981148" cy="1012169"/>
          </a:xfrm>
          <a:prstGeom prst="rect">
            <a:avLst/>
          </a:prstGeom>
        </p:spPr>
      </p:pic>
      <p:sp>
        <p:nvSpPr>
          <p:cNvPr id="6" name="テキスト ボックス 5">
            <a:extLst>
              <a:ext uri="{FF2B5EF4-FFF2-40B4-BE49-F238E27FC236}">
                <a16:creationId xmlns:a16="http://schemas.microsoft.com/office/drawing/2014/main" id="{49BAF9A4-E8CC-7972-AB3A-2DB85494A535}"/>
              </a:ext>
            </a:extLst>
          </p:cNvPr>
          <p:cNvSpPr txBox="1"/>
          <p:nvPr/>
        </p:nvSpPr>
        <p:spPr>
          <a:xfrm>
            <a:off x="1223931" y="3816276"/>
            <a:ext cx="5362365" cy="707886"/>
          </a:xfrm>
          <a:prstGeom prst="rect">
            <a:avLst/>
          </a:prstGeom>
          <a:noFill/>
        </p:spPr>
        <p:txBody>
          <a:bodyPr wrap="none" rtlCol="0">
            <a:spAutoFit/>
          </a:bodyPr>
          <a:lstStyle/>
          <a:p>
            <a:r>
              <a:rPr kumimoji="1" lang="ja-JP" altLang="en-US" dirty="0"/>
              <a:t>全施設の透析室への案内図が、写真を掲載して</a:t>
            </a:r>
            <a:endParaRPr kumimoji="1" lang="en-US" altLang="ja-JP" dirty="0"/>
          </a:p>
          <a:p>
            <a:r>
              <a:rPr lang="ja-JP" altLang="en-US" dirty="0"/>
              <a:t>わかりやすく説明されている。</a:t>
            </a:r>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0192" y="209215"/>
            <a:ext cx="6510157" cy="689888"/>
          </a:xfrm>
          <a:prstGeom prst="rect">
            <a:avLst/>
          </a:prstGeom>
          <a:noFill/>
        </p:spPr>
        <p:txBody>
          <a:bodyPr wrap="square" lIns="104095" tIns="52048" rIns="104095" bIns="52048" rtlCol="0">
            <a:spAutoFit/>
          </a:bodyPr>
          <a:lstStyle/>
          <a:p>
            <a:r>
              <a:rPr lang="en-US" altLang="ja-JP" sz="1800" dirty="0"/>
              <a:t> </a:t>
            </a:r>
            <a:endParaRPr lang="ja-JP" altLang="ja-JP" sz="1800" dirty="0"/>
          </a:p>
          <a:p>
            <a:endParaRPr kumimoji="1" lang="ja-JP" altLang="en-US" dirty="0"/>
          </a:p>
        </p:txBody>
      </p:sp>
      <p:sp>
        <p:nvSpPr>
          <p:cNvPr id="7" name="テキスト ボックス 6"/>
          <p:cNvSpPr txBox="1"/>
          <p:nvPr/>
        </p:nvSpPr>
        <p:spPr>
          <a:xfrm>
            <a:off x="900311" y="1994159"/>
            <a:ext cx="5832648" cy="843776"/>
          </a:xfrm>
          <a:prstGeom prst="rect">
            <a:avLst/>
          </a:prstGeom>
          <a:noFill/>
          <a:ln w="15875">
            <a:solidFill>
              <a:schemeClr val="tx1"/>
            </a:solidFill>
          </a:ln>
        </p:spPr>
        <p:txBody>
          <a:bodyPr wrap="square" lIns="104095" tIns="52048" rIns="104095" bIns="52048" rtlCol="0">
            <a:spAutoFit/>
          </a:bodyPr>
          <a:lstStyle/>
          <a:p>
            <a:r>
              <a:rPr lang="ja-JP" altLang="en-US" sz="1200" dirty="0"/>
              <a:t>日 時：平成 </a:t>
            </a:r>
            <a:r>
              <a:rPr lang="en-US" altLang="ja-JP" sz="1200" dirty="0"/>
              <a:t>30 </a:t>
            </a:r>
            <a:r>
              <a:rPr lang="ja-JP" altLang="en-US" sz="1200" dirty="0"/>
              <a:t>年 </a:t>
            </a:r>
            <a:r>
              <a:rPr lang="en-US" altLang="ja-JP" sz="1200" dirty="0"/>
              <a:t>12 </a:t>
            </a:r>
            <a:r>
              <a:rPr lang="ja-JP" altLang="en-US" sz="1200" dirty="0"/>
              <a:t>月 </a:t>
            </a:r>
            <a:r>
              <a:rPr lang="en-US" altLang="ja-JP" sz="1200" dirty="0"/>
              <a:t>11 </a:t>
            </a:r>
            <a:r>
              <a:rPr lang="ja-JP" altLang="en-US" sz="1200" dirty="0"/>
              <a:t>日（火）</a:t>
            </a:r>
            <a:r>
              <a:rPr lang="en-US" altLang="ja-JP" sz="1200" dirty="0"/>
              <a:t>13:30 </a:t>
            </a:r>
            <a:r>
              <a:rPr lang="ja-JP" altLang="en-US" sz="1200" dirty="0"/>
              <a:t>～ </a:t>
            </a:r>
            <a:r>
              <a:rPr lang="en-US" altLang="ja-JP" sz="1200" dirty="0"/>
              <a:t>15:00</a:t>
            </a:r>
            <a:r>
              <a:rPr lang="ja-JP" altLang="en-US" sz="1200" dirty="0"/>
              <a:t>場 所：久米島町役場</a:t>
            </a:r>
            <a:endParaRPr lang="en-US" altLang="ja-JP" sz="1200" dirty="0"/>
          </a:p>
          <a:p>
            <a:r>
              <a:rPr lang="ja-JP" altLang="en-US" sz="1200" dirty="0"/>
              <a:t>　　　　仲里庁舎</a:t>
            </a:r>
            <a:endParaRPr lang="en-US" altLang="ja-JP" sz="1200" dirty="0"/>
          </a:p>
          <a:p>
            <a:r>
              <a:rPr lang="ja-JP" altLang="en-US" sz="1200" dirty="0"/>
              <a:t>１階会議室参加機関：久米島町総務課１名（行政班長）、福祉課５名（課長含む）、久米島消防２名、公立久米島病院４名（事務部長、医師含む）、南部保健所</a:t>
            </a:r>
          </a:p>
        </p:txBody>
      </p:sp>
      <p:sp>
        <p:nvSpPr>
          <p:cNvPr id="20" name="正方形/長方形 19"/>
          <p:cNvSpPr/>
          <p:nvPr/>
        </p:nvSpPr>
        <p:spPr>
          <a:xfrm>
            <a:off x="1725056" y="209506"/>
            <a:ext cx="5557841" cy="843776"/>
          </a:xfrm>
          <a:prstGeom prst="rect">
            <a:avLst/>
          </a:prstGeom>
        </p:spPr>
        <p:txBody>
          <a:bodyPr wrap="none" lIns="104095" tIns="52048" rIns="104095" bIns="52048">
            <a:spAutoFit/>
          </a:bodyPr>
          <a:lstStyle/>
          <a:p>
            <a:r>
              <a:rPr lang="ja-JP" altLang="ja-JP" sz="2400" dirty="0">
                <a:solidFill>
                  <a:srgbClr val="FF0000"/>
                </a:solidFill>
              </a:rPr>
              <a:t>久米島町・久米島病院等との</a:t>
            </a:r>
            <a:r>
              <a:rPr lang="ja-JP" altLang="en-US" sz="2400" dirty="0">
                <a:solidFill>
                  <a:srgbClr val="FF0000"/>
                </a:solidFill>
              </a:rPr>
              <a:t>災害時対応</a:t>
            </a:r>
            <a:endParaRPr lang="en-US" altLang="ja-JP" sz="2400" dirty="0">
              <a:solidFill>
                <a:srgbClr val="FF0000"/>
              </a:solidFill>
            </a:endParaRPr>
          </a:p>
          <a:p>
            <a:r>
              <a:rPr lang="ja-JP" altLang="en-US" sz="2400" dirty="0">
                <a:solidFill>
                  <a:srgbClr val="FF0000"/>
                </a:solidFill>
              </a:rPr>
              <a:t>に関する意見交換会「</a:t>
            </a:r>
            <a:r>
              <a:rPr lang="ja-JP" altLang="ja-JP" sz="2400" dirty="0">
                <a:solidFill>
                  <a:srgbClr val="FF0000"/>
                </a:solidFill>
              </a:rPr>
              <a:t>業務報告書</a:t>
            </a:r>
            <a:r>
              <a:rPr lang="ja-JP" altLang="en-US" sz="2400" dirty="0">
                <a:solidFill>
                  <a:srgbClr val="FF0000"/>
                </a:solidFill>
              </a:rPr>
              <a:t>」</a:t>
            </a:r>
            <a:r>
              <a:rPr lang="en-US" altLang="ja-JP" sz="2400" dirty="0">
                <a:solidFill>
                  <a:srgbClr val="FF0000"/>
                </a:solidFill>
              </a:rPr>
              <a:t>(</a:t>
            </a:r>
            <a:r>
              <a:rPr lang="ja-JP" altLang="en-US" sz="2400" dirty="0">
                <a:solidFill>
                  <a:srgbClr val="FF0000"/>
                </a:solidFill>
              </a:rPr>
              <a:t>抜粋</a:t>
            </a:r>
            <a:r>
              <a:rPr lang="en-US" altLang="ja-JP" sz="2400" dirty="0">
                <a:solidFill>
                  <a:srgbClr val="FF0000"/>
                </a:solidFill>
              </a:rPr>
              <a:t>)</a:t>
            </a:r>
          </a:p>
        </p:txBody>
      </p:sp>
      <p:sp>
        <p:nvSpPr>
          <p:cNvPr id="8" name="正方形/長方形 7">
            <a:extLst>
              <a:ext uri="{FF2B5EF4-FFF2-40B4-BE49-F238E27FC236}">
                <a16:creationId xmlns:a16="http://schemas.microsoft.com/office/drawing/2014/main" id="{72CDF092-F19D-4B28-B49B-377EF4A020B6}"/>
              </a:ext>
            </a:extLst>
          </p:cNvPr>
          <p:cNvSpPr/>
          <p:nvPr/>
        </p:nvSpPr>
        <p:spPr>
          <a:xfrm>
            <a:off x="1029609" y="3538819"/>
            <a:ext cx="5487326" cy="2862322"/>
          </a:xfrm>
          <a:prstGeom prst="rect">
            <a:avLst/>
          </a:prstGeom>
        </p:spPr>
        <p:txBody>
          <a:bodyPr wrap="square">
            <a:spAutoFit/>
          </a:bodyPr>
          <a:lstStyle/>
          <a:p>
            <a:r>
              <a:rPr lang="ja-JP" altLang="en-US" sz="1200" dirty="0"/>
              <a:t>２．透析患者等の広域搬送（県内、県外）が必要な場合の対応について</a:t>
            </a:r>
            <a:endParaRPr lang="en-US" altLang="ja-JP" sz="1200" dirty="0"/>
          </a:p>
          <a:p>
            <a:endParaRPr lang="en-US" altLang="ja-JP" sz="1200" dirty="0"/>
          </a:p>
          <a:p>
            <a:r>
              <a:rPr lang="ja-JP" altLang="en-US" sz="1200" dirty="0"/>
              <a:t>①要請先等の情報伝達経路</a:t>
            </a:r>
            <a:endParaRPr lang="en-US" altLang="ja-JP" sz="1200" dirty="0"/>
          </a:p>
          <a:p>
            <a:pPr marL="185738" indent="-185738"/>
            <a:r>
              <a:rPr lang="ja-JP" altLang="en-US" sz="1200" dirty="0"/>
              <a:t>（総務課）基本的には「 病院 ⇒ 町総務課 ⇒ 県 ⇒ 自衛隊 」の流れ。</a:t>
            </a:r>
            <a:endParaRPr lang="en-US" altLang="ja-JP" sz="1200" dirty="0"/>
          </a:p>
          <a:p>
            <a:pPr marL="185738"/>
            <a:r>
              <a:rPr lang="ja-JP" altLang="en-US" sz="1200" dirty="0"/>
              <a:t>窓口は総務課で良い。内容によって、総務課から担当課に振る。</a:t>
            </a:r>
            <a:endParaRPr lang="en-US" altLang="ja-JP" sz="1200" dirty="0"/>
          </a:p>
          <a:p>
            <a:endParaRPr lang="ja-JP" altLang="en-US" sz="1200" dirty="0"/>
          </a:p>
          <a:p>
            <a:pPr marL="271463" indent="-271463"/>
            <a:r>
              <a:rPr lang="ja-JP" altLang="en-US" sz="1200" dirty="0"/>
              <a:t>②搬送手段（船舶、航空機）や発着場所等の確保（総務課）町防災計画の医療救護計画には船舶しか載っていないが、自衛隊災害派遣要請計画に緊急患者空輸の項目があり、航空機での搬送も想定している。</a:t>
            </a:r>
            <a:endParaRPr lang="en-US" altLang="ja-JP" sz="1200" dirty="0"/>
          </a:p>
          <a:p>
            <a:pPr marL="271463" indent="-271463"/>
            <a:r>
              <a:rPr lang="ja-JP" altLang="en-US" sz="1200" dirty="0"/>
              <a:t>（総務課）ヘリ等の発着場所については、町防災計画では久米島空港のみ記述している。空港は津波の浸水が想定されているので、代わりとなるのは、航空自衛隊基地や中学校グランドになりそう。　</a:t>
            </a:r>
            <a:endParaRPr lang="en-US" altLang="ja-JP" sz="1200" dirty="0"/>
          </a:p>
          <a:p>
            <a:pPr marL="271463" indent="-271463"/>
            <a:r>
              <a:rPr lang="ja-JP" altLang="en-US" sz="1200" dirty="0"/>
              <a:t>（消防）搬送に際し、透析患者の緊急度は。どのくらい乗り切れるのか。（病院）患者に状態にもよるが、　その日に透析していれば大体２日ぐらいか。</a:t>
            </a:r>
          </a:p>
          <a:p>
            <a:pPr marL="271463" indent="-271463"/>
            <a:r>
              <a:rPr lang="ja-JP" altLang="en-US" sz="1200" dirty="0"/>
              <a:t>　患者搬送の優先順位は病院で決める。</a:t>
            </a:r>
          </a:p>
        </p:txBody>
      </p:sp>
      <p:sp>
        <p:nvSpPr>
          <p:cNvPr id="10" name="正方形/長方形 9">
            <a:extLst>
              <a:ext uri="{FF2B5EF4-FFF2-40B4-BE49-F238E27FC236}">
                <a16:creationId xmlns:a16="http://schemas.microsoft.com/office/drawing/2014/main" id="{CB7645EE-1DF6-4D3C-B9BF-FFF59F63A2F2}"/>
              </a:ext>
            </a:extLst>
          </p:cNvPr>
          <p:cNvSpPr/>
          <p:nvPr/>
        </p:nvSpPr>
        <p:spPr>
          <a:xfrm>
            <a:off x="957601" y="6507862"/>
            <a:ext cx="5559334" cy="2492990"/>
          </a:xfrm>
          <a:prstGeom prst="rect">
            <a:avLst/>
          </a:prstGeom>
        </p:spPr>
        <p:txBody>
          <a:bodyPr wrap="square">
            <a:spAutoFit/>
          </a:bodyPr>
          <a:lstStyle/>
          <a:p>
            <a:r>
              <a:rPr lang="ja-JP" altLang="en-US" sz="1200" dirty="0"/>
              <a:t>③発着場等までの陸送手段の確保など</a:t>
            </a:r>
            <a:r>
              <a:rPr lang="en-US" altLang="ja-JP" sz="1200" dirty="0"/>
              <a:t>(</a:t>
            </a:r>
            <a:r>
              <a:rPr lang="ja-JP" altLang="en-US" sz="1200" dirty="0"/>
              <a:t>抜粋）</a:t>
            </a:r>
            <a:endParaRPr lang="en-US" altLang="ja-JP" sz="1200" dirty="0"/>
          </a:p>
          <a:p>
            <a:endParaRPr lang="en-US" altLang="ja-JP" sz="1200" dirty="0"/>
          </a:p>
          <a:p>
            <a:pPr marL="271463" indent="-271463"/>
            <a:r>
              <a:rPr lang="ja-JP" altLang="en-US" sz="1200" dirty="0"/>
              <a:t>（総務課）避難行動要支援者名簿に透析患者も含めたらどうか。現在は、条例が無いので本人の同意が必要になるが、患者の搬送等で関係機関と連携をとるためには患者の情報が必要。</a:t>
            </a:r>
          </a:p>
          <a:p>
            <a:pPr marL="271463" indent="-271463"/>
            <a:r>
              <a:rPr lang="ja-JP" altLang="en-US" sz="1200" dirty="0"/>
              <a:t>（病院）病院に通院している透析患者は </a:t>
            </a:r>
            <a:r>
              <a:rPr lang="en-US" altLang="ja-JP" sz="1200" dirty="0"/>
              <a:t>30 </a:t>
            </a:r>
            <a:r>
              <a:rPr lang="ja-JP" altLang="en-US" sz="1200" dirty="0"/>
              <a:t>名ぐらいで、平均年齢は </a:t>
            </a:r>
            <a:r>
              <a:rPr lang="en-US" altLang="ja-JP" sz="1200" dirty="0"/>
              <a:t>76 </a:t>
            </a:r>
            <a:r>
              <a:rPr lang="ja-JP" altLang="en-US" sz="1200" dirty="0"/>
              <a:t>歳ぐらい。患者の </a:t>
            </a:r>
            <a:r>
              <a:rPr lang="en-US" altLang="ja-JP" sz="1200" dirty="0"/>
              <a:t>1/3 </a:t>
            </a:r>
            <a:r>
              <a:rPr lang="ja-JP" altLang="en-US" sz="1200" dirty="0"/>
              <a:t>は　家族の運転で通院している。残りの </a:t>
            </a:r>
            <a:r>
              <a:rPr lang="en-US" altLang="ja-JP" sz="1200" dirty="0"/>
              <a:t>2/3 </a:t>
            </a:r>
            <a:r>
              <a:rPr lang="ja-JP" altLang="en-US" sz="1200" dirty="0"/>
              <a:t>は自分の運転で通院している。町内の透析患者には沖縄本島に通院している者もいるらしい。町外に通院している者 </a:t>
            </a:r>
            <a:r>
              <a:rPr lang="en-US" altLang="ja-JP" sz="1200" dirty="0"/>
              <a:t>1 </a:t>
            </a:r>
            <a:r>
              <a:rPr lang="ja-JP" altLang="en-US" sz="1200" dirty="0"/>
              <a:t>名は把握している。</a:t>
            </a:r>
            <a:endParaRPr lang="en-US" altLang="ja-JP" sz="1200" dirty="0"/>
          </a:p>
          <a:p>
            <a:pPr marL="271463" indent="-271463"/>
            <a:r>
              <a:rPr lang="ja-JP" altLang="en-US" sz="1200" dirty="0"/>
              <a:t>（南保）本島に到着してから搬送先病院までの陸送は県地方本部に連絡。おそらく救急車は使えないので、県本部に移動手段の手配を要請する。</a:t>
            </a:r>
            <a:endParaRPr lang="en-US" altLang="ja-JP" sz="1200" dirty="0"/>
          </a:p>
          <a:p>
            <a:pPr marL="271463" indent="-271463"/>
            <a:r>
              <a:rPr lang="ja-JP" altLang="en-US" sz="1200" dirty="0"/>
              <a:t>（病院）患者の搬送先病院の選定は、南災連が行うことになっている。基本的には搬送先が複数にならないように調整すると思う。</a:t>
            </a:r>
          </a:p>
        </p:txBody>
      </p:sp>
      <p:pic>
        <p:nvPicPr>
          <p:cNvPr id="13" name="図 12">
            <a:extLst>
              <a:ext uri="{FF2B5EF4-FFF2-40B4-BE49-F238E27FC236}">
                <a16:creationId xmlns:a16="http://schemas.microsoft.com/office/drawing/2014/main" id="{C9EFFBC6-7C21-401E-ADC5-A083702A7491}"/>
              </a:ext>
            </a:extLst>
          </p:cNvPr>
          <p:cNvPicPr>
            <a:picLocks noChangeAspect="1"/>
          </p:cNvPicPr>
          <p:nvPr/>
        </p:nvPicPr>
        <p:blipFill>
          <a:blip r:embed="rId3" cstate="print">
            <a:alphaModFix amt="10000"/>
          </a:blip>
          <a:stretch>
            <a:fillRect/>
          </a:stretch>
        </p:blipFill>
        <p:spPr>
          <a:xfrm>
            <a:off x="6258075" y="215876"/>
            <a:ext cx="981148" cy="1012169"/>
          </a:xfrm>
          <a:prstGeom prst="rect">
            <a:avLst/>
          </a:prstGeom>
        </p:spPr>
      </p:pic>
      <p:sp>
        <p:nvSpPr>
          <p:cNvPr id="12" name="正方形/長方形 11">
            <a:extLst>
              <a:ext uri="{FF2B5EF4-FFF2-40B4-BE49-F238E27FC236}">
                <a16:creationId xmlns:a16="http://schemas.microsoft.com/office/drawing/2014/main" id="{A83312D6-4329-492D-850C-65415EA573E2}"/>
              </a:ext>
            </a:extLst>
          </p:cNvPr>
          <p:cNvSpPr/>
          <p:nvPr/>
        </p:nvSpPr>
        <p:spPr>
          <a:xfrm>
            <a:off x="9067" y="1035260"/>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14" name="図 13">
            <a:extLst>
              <a:ext uri="{FF2B5EF4-FFF2-40B4-BE49-F238E27FC236}">
                <a16:creationId xmlns:a16="http://schemas.microsoft.com/office/drawing/2014/main" id="{C7F05906-A816-4724-85DF-C1DCEE4D5058}"/>
              </a:ext>
            </a:extLst>
          </p:cNvPr>
          <p:cNvPicPr>
            <a:picLocks noChangeAspect="1"/>
          </p:cNvPicPr>
          <p:nvPr/>
        </p:nvPicPr>
        <p:blipFill>
          <a:blip r:embed="rId3" cstate="print">
            <a:alphaModFix amt="10000"/>
          </a:blip>
          <a:stretch>
            <a:fillRect/>
          </a:stretch>
        </p:blipFill>
        <p:spPr>
          <a:xfrm>
            <a:off x="6258075" y="179511"/>
            <a:ext cx="981148" cy="1012169"/>
          </a:xfrm>
          <a:prstGeom prst="rect">
            <a:avLst/>
          </a:prstGeom>
        </p:spPr>
      </p:pic>
    </p:spTree>
    <p:extLst>
      <p:ext uri="{BB962C8B-B14F-4D97-AF65-F5344CB8AC3E}">
        <p14:creationId xmlns:p14="http://schemas.microsoft.com/office/powerpoint/2010/main" val="4069469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91976" y="215876"/>
            <a:ext cx="5905079" cy="830997"/>
          </a:xfrm>
          <a:prstGeom prst="rect">
            <a:avLst/>
          </a:prstGeom>
          <a:noFill/>
        </p:spPr>
        <p:txBody>
          <a:bodyPr wrap="square" rtlCol="0">
            <a:spAutoFit/>
          </a:bodyPr>
          <a:lstStyle/>
          <a:p>
            <a:r>
              <a:rPr lang="en-US" altLang="ja-JP" sz="2400" dirty="0">
                <a:solidFill>
                  <a:srgbClr val="FF0000"/>
                </a:solidFill>
              </a:rPr>
              <a:t>2019</a:t>
            </a:r>
            <a:r>
              <a:rPr lang="ja-JP" altLang="ja-JP" sz="2400" dirty="0">
                <a:solidFill>
                  <a:srgbClr val="FF0000"/>
                </a:solidFill>
              </a:rPr>
              <a:t>年度沖透南災連</a:t>
            </a:r>
            <a:endParaRPr lang="en-US" altLang="ja-JP" sz="2400" dirty="0">
              <a:solidFill>
                <a:srgbClr val="FF0000"/>
              </a:solidFill>
            </a:endParaRPr>
          </a:p>
          <a:p>
            <a:r>
              <a:rPr lang="ja-JP" altLang="ja-JP" sz="2400" dirty="0">
                <a:solidFill>
                  <a:srgbClr val="FF0000"/>
                </a:solidFill>
              </a:rPr>
              <a:t>災害時連携マニュアル</a:t>
            </a:r>
            <a:r>
              <a:rPr lang="en-US" altLang="ja-JP" sz="2400" dirty="0">
                <a:solidFill>
                  <a:srgbClr val="FF0000"/>
                </a:solidFill>
              </a:rPr>
              <a:t>Ver2.0</a:t>
            </a:r>
            <a:r>
              <a:rPr lang="ja-JP" altLang="ja-JP" sz="2400" dirty="0">
                <a:solidFill>
                  <a:srgbClr val="FF0000"/>
                </a:solidFill>
              </a:rPr>
              <a:t>作成委員名簿</a:t>
            </a:r>
          </a:p>
        </p:txBody>
      </p:sp>
      <p:sp>
        <p:nvSpPr>
          <p:cNvPr id="6" name="正方形/長方形 5">
            <a:extLst>
              <a:ext uri="{FF2B5EF4-FFF2-40B4-BE49-F238E27FC236}">
                <a16:creationId xmlns:a16="http://schemas.microsoft.com/office/drawing/2014/main" id="{147E1F4B-D7CD-400E-8E7A-1E6EDE356B07}"/>
              </a:ext>
            </a:extLst>
          </p:cNvPr>
          <p:cNvSpPr/>
          <p:nvPr/>
        </p:nvSpPr>
        <p:spPr>
          <a:xfrm>
            <a:off x="9067" y="1035260"/>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7" name="図 6">
            <a:extLst>
              <a:ext uri="{FF2B5EF4-FFF2-40B4-BE49-F238E27FC236}">
                <a16:creationId xmlns:a16="http://schemas.microsoft.com/office/drawing/2014/main" id="{981621B5-2352-44CF-BAC0-FCDAF9ABE7DE}"/>
              </a:ext>
            </a:extLst>
          </p:cNvPr>
          <p:cNvPicPr>
            <a:picLocks noChangeAspect="1"/>
          </p:cNvPicPr>
          <p:nvPr/>
        </p:nvPicPr>
        <p:blipFill>
          <a:blip r:embed="rId2" cstate="print">
            <a:alphaModFix amt="10000"/>
          </a:blip>
          <a:stretch>
            <a:fillRect/>
          </a:stretch>
        </p:blipFill>
        <p:spPr>
          <a:xfrm>
            <a:off x="6258075" y="179511"/>
            <a:ext cx="981148" cy="1012169"/>
          </a:xfrm>
          <a:prstGeom prst="rect">
            <a:avLst/>
          </a:prstGeom>
        </p:spPr>
      </p:pic>
      <p:sp>
        <p:nvSpPr>
          <p:cNvPr id="3" name="テキスト ボックス 2">
            <a:extLst>
              <a:ext uri="{FF2B5EF4-FFF2-40B4-BE49-F238E27FC236}">
                <a16:creationId xmlns:a16="http://schemas.microsoft.com/office/drawing/2014/main" id="{7389A494-0618-21E3-D75E-854E2C4BC28B}"/>
              </a:ext>
            </a:extLst>
          </p:cNvPr>
          <p:cNvSpPr txBox="1"/>
          <p:nvPr/>
        </p:nvSpPr>
        <p:spPr>
          <a:xfrm>
            <a:off x="853387" y="3935313"/>
            <a:ext cx="5854488" cy="400110"/>
          </a:xfrm>
          <a:prstGeom prst="rect">
            <a:avLst/>
          </a:prstGeom>
          <a:noFill/>
        </p:spPr>
        <p:txBody>
          <a:bodyPr wrap="none" rtlCol="0">
            <a:spAutoFit/>
          </a:bodyPr>
          <a:lstStyle/>
          <a:p>
            <a:r>
              <a:rPr kumimoji="1" lang="en-US" altLang="ja-JP" dirty="0"/>
              <a:t>2019</a:t>
            </a:r>
            <a:r>
              <a:rPr kumimoji="1" lang="ja-JP" altLang="en-US" dirty="0"/>
              <a:t>年の初版のマニュアル作成委員の名簿が記載</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756295" y="1440012"/>
            <a:ext cx="6164010" cy="9073008"/>
          </a:xfrm>
          <a:prstGeom prst="rect">
            <a:avLst/>
          </a:prstGeom>
          <a:noFill/>
          <a:ln w="9525">
            <a:noFill/>
            <a:miter lim="800000"/>
            <a:headEnd/>
            <a:tailEnd/>
          </a:ln>
        </p:spPr>
      </p:pic>
      <p:sp>
        <p:nvSpPr>
          <p:cNvPr id="6" name="テキスト ボックス 5"/>
          <p:cNvSpPr txBox="1"/>
          <p:nvPr/>
        </p:nvSpPr>
        <p:spPr>
          <a:xfrm>
            <a:off x="3852639" y="359892"/>
            <a:ext cx="3384799" cy="664862"/>
          </a:xfrm>
          <a:prstGeom prst="rect">
            <a:avLst/>
          </a:prstGeom>
          <a:noFill/>
        </p:spPr>
        <p:txBody>
          <a:bodyPr wrap="square" rtlCol="0">
            <a:spAutoFit/>
          </a:bodyPr>
          <a:lstStyle/>
          <a:p>
            <a:pPr algn="r">
              <a:lnSpc>
                <a:spcPct val="150000"/>
              </a:lnSpc>
            </a:pPr>
            <a:r>
              <a:rPr lang="ja-JP" altLang="en-US" sz="2800" b="1" dirty="0">
                <a:solidFill>
                  <a:srgbClr val="FF0000"/>
                </a:solidFill>
              </a:rPr>
              <a:t>災害伝言サービス</a:t>
            </a:r>
            <a:endParaRPr lang="ja-JP" altLang="ja-JP" sz="2800" b="1" dirty="0">
              <a:solidFill>
                <a:srgbClr val="FF0000"/>
              </a:solidFill>
            </a:endParaRPr>
          </a:p>
        </p:txBody>
      </p:sp>
      <p:sp>
        <p:nvSpPr>
          <p:cNvPr id="7" name="正方形/長方形 6">
            <a:extLst>
              <a:ext uri="{FF2B5EF4-FFF2-40B4-BE49-F238E27FC236}">
                <a16:creationId xmlns:a16="http://schemas.microsoft.com/office/drawing/2014/main" id="{3585BDB0-E45B-41A1-B4C1-11BFF3F42E94}"/>
              </a:ext>
            </a:extLst>
          </p:cNvPr>
          <p:cNvSpPr/>
          <p:nvPr/>
        </p:nvSpPr>
        <p:spPr>
          <a:xfrm>
            <a:off x="9067" y="1035260"/>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8" name="図 7">
            <a:extLst>
              <a:ext uri="{FF2B5EF4-FFF2-40B4-BE49-F238E27FC236}">
                <a16:creationId xmlns:a16="http://schemas.microsoft.com/office/drawing/2014/main" id="{27A5F6BC-858E-4EC7-9FEE-8CF9B8997B72}"/>
              </a:ext>
            </a:extLst>
          </p:cNvPr>
          <p:cNvPicPr>
            <a:picLocks noChangeAspect="1"/>
          </p:cNvPicPr>
          <p:nvPr/>
        </p:nvPicPr>
        <p:blipFill>
          <a:blip r:embed="rId3" cstate="print">
            <a:alphaModFix amt="10000"/>
          </a:blip>
          <a:stretch>
            <a:fillRect/>
          </a:stretch>
        </p:blipFill>
        <p:spPr>
          <a:xfrm>
            <a:off x="6258075" y="179511"/>
            <a:ext cx="981148" cy="10121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D9AFE8F-E2DE-4860-B951-67870C43239C}"/>
              </a:ext>
            </a:extLst>
          </p:cNvPr>
          <p:cNvSpPr txBox="1"/>
          <p:nvPr/>
        </p:nvSpPr>
        <p:spPr>
          <a:xfrm>
            <a:off x="1260351" y="1938828"/>
            <a:ext cx="5256584" cy="6629976"/>
          </a:xfrm>
          <a:prstGeom prst="rect">
            <a:avLst/>
          </a:prstGeom>
          <a:noFill/>
        </p:spPr>
        <p:txBody>
          <a:bodyPr wrap="square" lIns="104095" tIns="52048" rIns="104095" bIns="52048" rtlCol="0">
            <a:spAutoFit/>
          </a:bodyPr>
          <a:lstStyle/>
          <a:p>
            <a:pPr algn="ctr"/>
            <a:r>
              <a:rPr lang="ja-JP" altLang="ja-JP" sz="1400" b="1" dirty="0">
                <a:latin typeface="+mn-ea"/>
              </a:rPr>
              <a:t>沖縄県透析医会南部ブロック災害連携部会災害時マニュアル</a:t>
            </a:r>
          </a:p>
          <a:p>
            <a:r>
              <a:rPr lang="en-US" altLang="ja-JP" sz="1400" dirty="0">
                <a:latin typeface="+mn-ea"/>
              </a:rPr>
              <a:t> </a:t>
            </a:r>
          </a:p>
          <a:p>
            <a:endParaRPr lang="ja-JP" altLang="ja-JP" sz="1400" dirty="0">
              <a:latin typeface="+mn-ea"/>
            </a:endParaRPr>
          </a:p>
          <a:p>
            <a:pPr algn="r"/>
            <a:r>
              <a:rPr lang="ja-JP" altLang="ja-JP" sz="1400" dirty="0">
                <a:latin typeface="+mn-ea"/>
              </a:rPr>
              <a:t>南部医療センター・こども医療センター</a:t>
            </a:r>
            <a:endParaRPr lang="en-US" altLang="ja-JP" sz="1400" dirty="0">
              <a:latin typeface="+mn-ea"/>
            </a:endParaRPr>
          </a:p>
          <a:p>
            <a:r>
              <a:rPr lang="ja-JP" altLang="en-US" sz="1400" dirty="0">
                <a:latin typeface="+mn-ea"/>
              </a:rPr>
              <a:t>　　　　　　　　　　　　　　　　　　　</a:t>
            </a:r>
            <a:r>
              <a:rPr lang="ja-JP" altLang="ja-JP" sz="1400" dirty="0">
                <a:latin typeface="+mn-ea"/>
              </a:rPr>
              <a:t>副院長　和氣　亨</a:t>
            </a:r>
          </a:p>
          <a:p>
            <a:r>
              <a:rPr lang="en-US" altLang="ja-JP" sz="1400" dirty="0">
                <a:latin typeface="+mn-ea"/>
              </a:rPr>
              <a:t> </a:t>
            </a:r>
            <a:endParaRPr lang="ja-JP" altLang="ja-JP" sz="1400" dirty="0">
              <a:latin typeface="+mn-ea"/>
            </a:endParaRPr>
          </a:p>
          <a:p>
            <a:pPr>
              <a:spcAft>
                <a:spcPts val="600"/>
              </a:spcAft>
            </a:pPr>
            <a:r>
              <a:rPr lang="ja-JP" altLang="en-US" sz="1200" dirty="0">
                <a:latin typeface="+mn-ea"/>
              </a:rPr>
              <a:t>　</a:t>
            </a:r>
            <a:r>
              <a:rPr lang="ja-JP" altLang="ja-JP" sz="1200" dirty="0">
                <a:latin typeface="+mn-ea"/>
              </a:rPr>
              <a:t>昭和の時代が戦争とその後の復興の時代だったとすると、平成は大災害とそこからの復興の時代だったといえるかもしれません。沖縄県透析医会では大災害とりわけ大地震への対策が繰り返しテーマとして取り上げられ、災害弱者といわれる透析患者を守り、地震後早期から安定して透析を続けられるようにするためにどうするか、平時から災害対策に取り組んでおく必要性が語られてきました。</a:t>
            </a:r>
          </a:p>
          <a:p>
            <a:pPr>
              <a:spcAft>
                <a:spcPts val="600"/>
              </a:spcAft>
            </a:pPr>
            <a:r>
              <a:rPr lang="ja-JP" altLang="en-US" sz="1200" dirty="0">
                <a:latin typeface="+mn-ea"/>
              </a:rPr>
              <a:t>　</a:t>
            </a:r>
            <a:r>
              <a:rPr lang="ja-JP" altLang="ja-JP" sz="1200" dirty="0">
                <a:latin typeface="+mn-ea"/>
              </a:rPr>
              <a:t>本土から遠く離れた沖縄では大災害時に救援の人や物資が届くまでの数日間を自助・共助で持ちこたえなくてはならず、各施設毎に行う防災訓練だけでなく被災を免れた施設が被災施設を支援する訓練も必要だと考えて</a:t>
            </a:r>
            <a:r>
              <a:rPr lang="en-US" altLang="ja-JP" sz="1200" dirty="0">
                <a:latin typeface="+mn-ea"/>
              </a:rPr>
              <a:t>H29</a:t>
            </a:r>
            <a:r>
              <a:rPr lang="ja-JP" altLang="ja-JP" sz="1200" dirty="0">
                <a:latin typeface="+mn-ea"/>
              </a:rPr>
              <a:t>年に</a:t>
            </a:r>
            <a:r>
              <a:rPr lang="en-US" altLang="ja-JP" sz="1200" dirty="0">
                <a:latin typeface="+mn-ea"/>
              </a:rPr>
              <a:t>5</a:t>
            </a:r>
            <a:r>
              <a:rPr lang="ja-JP" altLang="ja-JP" sz="1200" dirty="0">
                <a:latin typeface="+mn-ea"/>
              </a:rPr>
              <a:t>施設による小規模な連携訓練を試みたところ大きな反響があり、</a:t>
            </a:r>
            <a:r>
              <a:rPr lang="en-US" altLang="ja-JP" sz="1200" dirty="0">
                <a:latin typeface="+mn-ea"/>
              </a:rPr>
              <a:t>H30</a:t>
            </a:r>
            <a:r>
              <a:rPr lang="ja-JP" altLang="ja-JP" sz="1200" dirty="0">
                <a:latin typeface="+mn-ea"/>
              </a:rPr>
              <a:t>年には県南部の透析施設全体で連携訓練に取り組もうという機運が高まり、沖透南災連（なんさいれん）が誕生しました。元は沖縄県透析医会南部ブロック透析災害連携部会という長い名称を短縮し、災害時のサイレンになぞらえて名付けたものです。</a:t>
            </a:r>
          </a:p>
          <a:p>
            <a:pPr>
              <a:spcAft>
                <a:spcPts val="600"/>
              </a:spcAft>
            </a:pPr>
            <a:r>
              <a:rPr lang="ja-JP" altLang="en-US" sz="1200" dirty="0">
                <a:latin typeface="+mn-ea"/>
              </a:rPr>
              <a:t>　</a:t>
            </a:r>
            <a:r>
              <a:rPr lang="ja-JP" altLang="ja-JP" sz="1200" dirty="0">
                <a:latin typeface="+mn-ea"/>
              </a:rPr>
              <a:t>いつ起こるかわからない災害に備えて日頃からお互いの顔がみえる連携を築くことを目的に、訓練の打ち合わせや連携マニュアル作成に当たっては会議の場所を毎回変えて各透析施設持ち回りで行ってきたことも、お互いの施設の場所や設備を知っておく上で大変有意義だったと思います。</a:t>
            </a:r>
          </a:p>
          <a:p>
            <a:pPr>
              <a:spcAft>
                <a:spcPts val="600"/>
              </a:spcAft>
            </a:pPr>
            <a:r>
              <a:rPr lang="ja-JP" altLang="en-US" sz="1200" dirty="0">
                <a:latin typeface="+mn-ea"/>
              </a:rPr>
              <a:t>　</a:t>
            </a:r>
            <a:r>
              <a:rPr lang="ja-JP" altLang="ja-JP" sz="1200" dirty="0">
                <a:latin typeface="+mn-ea"/>
              </a:rPr>
              <a:t>今回この沖透南災連のマニュアルが完成したことで、今後の活動や訓練の指針ができました。続く令和の時代に、このマニュアルが役立つ日が来ないことを願いつつも、天災は忘れたことにやって</a:t>
            </a:r>
            <a:r>
              <a:rPr lang="ja-JP" altLang="ja-JP" sz="1200" dirty="0" err="1">
                <a:latin typeface="+mn-ea"/>
              </a:rPr>
              <a:t>くるの</a:t>
            </a:r>
            <a:r>
              <a:rPr lang="ja-JP" altLang="ja-JP" sz="1200" dirty="0">
                <a:latin typeface="+mn-ea"/>
              </a:rPr>
              <a:t>言葉通り、平時から備えを怠らないよう準備しましょう。</a:t>
            </a:r>
          </a:p>
          <a:p>
            <a:pPr algn="r"/>
            <a:endParaRPr lang="en-US" altLang="ja-JP" sz="1400" dirty="0">
              <a:latin typeface="+mn-ea"/>
            </a:endParaRPr>
          </a:p>
          <a:p>
            <a:pPr algn="r"/>
            <a:r>
              <a:rPr lang="ja-JP" altLang="ja-JP" sz="1400" dirty="0">
                <a:latin typeface="+mn-ea"/>
              </a:rPr>
              <a:t>平成</a:t>
            </a:r>
            <a:r>
              <a:rPr lang="en-US" altLang="ja-JP" sz="1400" dirty="0">
                <a:latin typeface="+mn-ea"/>
              </a:rPr>
              <a:t>31</a:t>
            </a:r>
            <a:r>
              <a:rPr lang="ja-JP" altLang="ja-JP" sz="1400" dirty="0">
                <a:latin typeface="+mn-ea"/>
              </a:rPr>
              <a:t>年</a:t>
            </a:r>
            <a:r>
              <a:rPr lang="en-US" altLang="ja-JP" sz="1400" dirty="0">
                <a:latin typeface="+mn-ea"/>
              </a:rPr>
              <a:t>4</a:t>
            </a:r>
            <a:r>
              <a:rPr lang="ja-JP" altLang="ja-JP" sz="1400" dirty="0">
                <a:latin typeface="+mn-ea"/>
              </a:rPr>
              <a:t>月吉日</a:t>
            </a:r>
          </a:p>
          <a:p>
            <a:r>
              <a:rPr lang="en-US" altLang="ja-JP" sz="1400" dirty="0">
                <a:latin typeface="+mn-ea"/>
              </a:rPr>
              <a:t> </a:t>
            </a:r>
          </a:p>
          <a:p>
            <a:endParaRPr kumimoji="1" lang="ja-JP" altLang="en-US" sz="1400" dirty="0">
              <a:latin typeface="+mn-ea"/>
            </a:endParaRPr>
          </a:p>
        </p:txBody>
      </p:sp>
      <p:sp>
        <p:nvSpPr>
          <p:cNvPr id="7" name="テキスト ボックス 6">
            <a:extLst>
              <a:ext uri="{FF2B5EF4-FFF2-40B4-BE49-F238E27FC236}">
                <a16:creationId xmlns:a16="http://schemas.microsoft.com/office/drawing/2014/main" id="{93231CF2-DD49-44F9-B660-AADCFC494E55}"/>
              </a:ext>
            </a:extLst>
          </p:cNvPr>
          <p:cNvSpPr txBox="1"/>
          <p:nvPr/>
        </p:nvSpPr>
        <p:spPr>
          <a:xfrm>
            <a:off x="5847269" y="562853"/>
            <a:ext cx="1776235" cy="584775"/>
          </a:xfrm>
          <a:prstGeom prst="rect">
            <a:avLst/>
          </a:prstGeom>
          <a:noFill/>
        </p:spPr>
        <p:txBody>
          <a:bodyPr wrap="square" rtlCol="0">
            <a:spAutoFit/>
          </a:bodyPr>
          <a:lstStyle/>
          <a:p>
            <a:r>
              <a:rPr kumimoji="1" lang="ja-JP" altLang="en-US" sz="3200" b="1" dirty="0">
                <a:solidFill>
                  <a:srgbClr val="FF0000"/>
                </a:solidFill>
              </a:rPr>
              <a:t>巻頭言</a:t>
            </a:r>
          </a:p>
        </p:txBody>
      </p:sp>
      <p:sp>
        <p:nvSpPr>
          <p:cNvPr id="8" name="正方形/長方形 7">
            <a:extLst>
              <a:ext uri="{FF2B5EF4-FFF2-40B4-BE49-F238E27FC236}">
                <a16:creationId xmlns:a16="http://schemas.microsoft.com/office/drawing/2014/main" id="{81D123F9-E020-4ED1-80F6-A533088AC66C}"/>
              </a:ext>
            </a:extLst>
          </p:cNvPr>
          <p:cNvSpPr/>
          <p:nvPr/>
        </p:nvSpPr>
        <p:spPr>
          <a:xfrm>
            <a:off x="0" y="1098258"/>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10" name="図 9">
            <a:extLst>
              <a:ext uri="{FF2B5EF4-FFF2-40B4-BE49-F238E27FC236}">
                <a16:creationId xmlns:a16="http://schemas.microsoft.com/office/drawing/2014/main" id="{924FB43E-204B-4D20-9099-1ED491032639}"/>
              </a:ext>
            </a:extLst>
          </p:cNvPr>
          <p:cNvPicPr>
            <a:picLocks noChangeAspect="1"/>
          </p:cNvPicPr>
          <p:nvPr/>
        </p:nvPicPr>
        <p:blipFill>
          <a:blip r:embed="rId2" cstate="print">
            <a:alphaModFix amt="10000"/>
          </a:blip>
          <a:stretch>
            <a:fillRect/>
          </a:stretch>
        </p:blipFill>
        <p:spPr>
          <a:xfrm>
            <a:off x="6258075" y="215876"/>
            <a:ext cx="981148" cy="1012169"/>
          </a:xfrm>
          <a:prstGeom prst="rect">
            <a:avLst/>
          </a:prstGeom>
        </p:spPr>
      </p:pic>
    </p:spTree>
    <p:extLst>
      <p:ext uri="{BB962C8B-B14F-4D97-AF65-F5344CB8AC3E}">
        <p14:creationId xmlns:p14="http://schemas.microsoft.com/office/powerpoint/2010/main" val="1232078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A0F599A0-95FF-BEE3-832F-CD3DB54D50E6}"/>
              </a:ext>
            </a:extLst>
          </p:cNvPr>
          <p:cNvPicPr>
            <a:picLocks noChangeAspect="1"/>
          </p:cNvPicPr>
          <p:nvPr/>
        </p:nvPicPr>
        <p:blipFill>
          <a:blip r:embed="rId3"/>
          <a:stretch>
            <a:fillRect/>
          </a:stretch>
        </p:blipFill>
        <p:spPr>
          <a:xfrm>
            <a:off x="295222" y="7091890"/>
            <a:ext cx="3719477" cy="3416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テキスト ボックス 4">
            <a:extLst>
              <a:ext uri="{FF2B5EF4-FFF2-40B4-BE49-F238E27FC236}">
                <a16:creationId xmlns:a16="http://schemas.microsoft.com/office/drawing/2014/main" id="{1779CAD4-164D-4B96-BDF5-0E2D42309B7A}"/>
              </a:ext>
            </a:extLst>
          </p:cNvPr>
          <p:cNvSpPr txBox="1"/>
          <p:nvPr/>
        </p:nvSpPr>
        <p:spPr>
          <a:xfrm>
            <a:off x="2445298" y="602634"/>
            <a:ext cx="5112568" cy="523220"/>
          </a:xfrm>
          <a:prstGeom prst="rect">
            <a:avLst/>
          </a:prstGeom>
          <a:noFill/>
        </p:spPr>
        <p:txBody>
          <a:bodyPr wrap="square" rtlCol="0">
            <a:spAutoFit/>
          </a:bodyPr>
          <a:lstStyle/>
          <a:p>
            <a:r>
              <a:rPr kumimoji="1" lang="ja-JP" altLang="en-US" sz="2800" dirty="0">
                <a:solidFill>
                  <a:srgbClr val="FF0000"/>
                </a:solidFill>
              </a:rPr>
              <a:t>沖透南災連透析</a:t>
            </a:r>
            <a:r>
              <a:rPr kumimoji="1" lang="en-US" altLang="ja-JP" sz="2800" dirty="0">
                <a:solidFill>
                  <a:srgbClr val="FF0000"/>
                </a:solidFill>
              </a:rPr>
              <a:t>13</a:t>
            </a:r>
            <a:r>
              <a:rPr kumimoji="1" lang="ja-JP" altLang="en-US" sz="2800" dirty="0">
                <a:solidFill>
                  <a:srgbClr val="FF0000"/>
                </a:solidFill>
              </a:rPr>
              <a:t>施設立地図</a:t>
            </a:r>
          </a:p>
        </p:txBody>
      </p:sp>
      <p:sp>
        <p:nvSpPr>
          <p:cNvPr id="20" name="正方形/長方形 19">
            <a:extLst>
              <a:ext uri="{FF2B5EF4-FFF2-40B4-BE49-F238E27FC236}">
                <a16:creationId xmlns:a16="http://schemas.microsoft.com/office/drawing/2014/main" id="{F2F8C297-C0B6-487C-A3BB-C8A3CD8DC2CB}"/>
              </a:ext>
            </a:extLst>
          </p:cNvPr>
          <p:cNvSpPr/>
          <p:nvPr/>
        </p:nvSpPr>
        <p:spPr>
          <a:xfrm>
            <a:off x="0" y="1098258"/>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21" name="図 20">
            <a:extLst>
              <a:ext uri="{FF2B5EF4-FFF2-40B4-BE49-F238E27FC236}">
                <a16:creationId xmlns:a16="http://schemas.microsoft.com/office/drawing/2014/main" id="{0ADF5075-1D2C-4BA6-9AFD-5F1E0326BB3C}"/>
              </a:ext>
            </a:extLst>
          </p:cNvPr>
          <p:cNvPicPr>
            <a:picLocks noChangeAspect="1"/>
          </p:cNvPicPr>
          <p:nvPr/>
        </p:nvPicPr>
        <p:blipFill>
          <a:blip r:embed="rId4" cstate="print">
            <a:alphaModFix amt="10000"/>
          </a:blip>
          <a:stretch>
            <a:fillRect/>
          </a:stretch>
        </p:blipFill>
        <p:spPr>
          <a:xfrm>
            <a:off x="6258075" y="215876"/>
            <a:ext cx="981148" cy="1012169"/>
          </a:xfrm>
          <a:prstGeom prst="rect">
            <a:avLst/>
          </a:prstGeom>
        </p:spPr>
      </p:pic>
      <p:pic>
        <p:nvPicPr>
          <p:cNvPr id="23" name="図 22">
            <a:extLst>
              <a:ext uri="{FF2B5EF4-FFF2-40B4-BE49-F238E27FC236}">
                <a16:creationId xmlns:a16="http://schemas.microsoft.com/office/drawing/2014/main" id="{20A256C0-69B4-D695-7FD6-12753DC75AD2}"/>
              </a:ext>
            </a:extLst>
          </p:cNvPr>
          <p:cNvPicPr>
            <a:picLocks noGrp="1" noRot="1" noChangeAspect="1" noMove="1" noResize="1" noEditPoints="1" noAdjustHandles="1" noChangeArrowheads="1" noChangeShapeType="1" noCrop="1"/>
          </p:cNvPicPr>
          <p:nvPr/>
        </p:nvPicPr>
        <p:blipFill>
          <a:blip r:embed="rId5"/>
          <a:stretch>
            <a:fillRect/>
          </a:stretch>
        </p:blipFill>
        <p:spPr>
          <a:xfrm>
            <a:off x="788261" y="1635858"/>
            <a:ext cx="6544868" cy="5760640"/>
          </a:xfrm>
          <a:prstGeom prst="rect">
            <a:avLst/>
          </a:prstGeom>
          <a:gradFill>
            <a:gsLst>
              <a:gs pos="84000">
                <a:schemeClr val="accent2">
                  <a:lumMod val="20000"/>
                  <a:lumOff val="80000"/>
                </a:schemeClr>
              </a:gs>
              <a:gs pos="100000">
                <a:schemeClr val="accent1">
                  <a:tint val="15000"/>
                  <a:satMod val="350000"/>
                </a:schemeClr>
              </a:gs>
            </a:gsLst>
            <a:lin ang="16200000" scaled="1"/>
          </a:gra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正方形/長方形 25">
            <a:extLst>
              <a:ext uri="{FF2B5EF4-FFF2-40B4-BE49-F238E27FC236}">
                <a16:creationId xmlns:a16="http://schemas.microsoft.com/office/drawing/2014/main" id="{074AACB9-C73F-2058-3274-700AC2C95E5A}"/>
              </a:ext>
            </a:extLst>
          </p:cNvPr>
          <p:cNvSpPr/>
          <p:nvPr/>
        </p:nvSpPr>
        <p:spPr>
          <a:xfrm>
            <a:off x="3541461" y="2470687"/>
            <a:ext cx="1071629" cy="339058"/>
          </a:xfrm>
          <a:prstGeom prst="rect">
            <a:avLst/>
          </a:prstGeom>
          <a:gradFill>
            <a:gsLst>
              <a:gs pos="84000">
                <a:schemeClr val="accent2">
                  <a:lumMod val="20000"/>
                  <a:lumOff val="80000"/>
                </a:schemeClr>
              </a:gs>
              <a:gs pos="100000">
                <a:schemeClr val="accent1">
                  <a:tint val="15000"/>
                  <a:satMod val="350000"/>
                </a:schemeClr>
              </a:gs>
            </a:gsLst>
            <a:lin ang="16200000" scaled="1"/>
          </a:gradFill>
          <a:ln w="9525"/>
          <a:scene3d>
            <a:camera prst="orthographicFront"/>
            <a:lightRig rig="threePt" dir="t"/>
          </a:scene3d>
          <a:sp3d z="-6350" extrusionH="57150" contourW="12700">
            <a:bevelT w="0" h="25400"/>
            <a:extrusionClr>
              <a:srgbClr val="FFFF00"/>
            </a:extrusionClr>
            <a:contourClr>
              <a:srgbClr val="FFC000"/>
            </a:contourClr>
          </a:sp3d>
        </p:spPr>
        <p:style>
          <a:lnRef idx="1">
            <a:schemeClr val="accent1"/>
          </a:lnRef>
          <a:fillRef idx="2">
            <a:schemeClr val="accent1"/>
          </a:fillRef>
          <a:effectRef idx="1">
            <a:schemeClr val="accent1"/>
          </a:effectRef>
          <a:fontRef idx="minor">
            <a:schemeClr val="dk1"/>
          </a:fontRef>
        </p:style>
        <p:txBody>
          <a:bodyPr wrap="square" lIns="22633" tIns="36000" rIns="22633" bIns="36000" anchor="ctr">
            <a:spAutoFit/>
            <a:sp3d>
              <a:bevelT w="0" h="0"/>
            </a:sp3d>
          </a:bodyPr>
          <a:lstStyle/>
          <a:p>
            <a:pPr algn="ctr">
              <a:lnSpc>
                <a:spcPts val="1080"/>
              </a:lnSpc>
            </a:pPr>
            <a:r>
              <a:rPr lang="ja-JP" altLang="en-US" sz="900" dirty="0">
                <a:ln w="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南部医療センター子供医療センター</a:t>
            </a:r>
          </a:p>
        </p:txBody>
      </p:sp>
      <p:sp>
        <p:nvSpPr>
          <p:cNvPr id="27" name="正方形/長方形 26">
            <a:extLst>
              <a:ext uri="{FF2B5EF4-FFF2-40B4-BE49-F238E27FC236}">
                <a16:creationId xmlns:a16="http://schemas.microsoft.com/office/drawing/2014/main" id="{A21A7562-F8B3-3502-26CF-485E0BC4A22A}"/>
              </a:ext>
            </a:extLst>
          </p:cNvPr>
          <p:cNvSpPr/>
          <p:nvPr/>
        </p:nvSpPr>
        <p:spPr>
          <a:xfrm>
            <a:off x="4209693" y="3295494"/>
            <a:ext cx="864095" cy="197994"/>
          </a:xfrm>
          <a:prstGeom prst="rect">
            <a:avLst/>
          </a:prstGeom>
          <a:gradFill>
            <a:gsLst>
              <a:gs pos="84000">
                <a:schemeClr val="accent2">
                  <a:lumMod val="20000"/>
                  <a:lumOff val="80000"/>
                </a:schemeClr>
              </a:gs>
              <a:gs pos="100000">
                <a:schemeClr val="accent1">
                  <a:tint val="15000"/>
                  <a:satMod val="350000"/>
                </a:schemeClr>
              </a:gs>
            </a:gsLst>
            <a:lin ang="16200000" scaled="1"/>
          </a:gradFill>
          <a:ln w="9525"/>
          <a:scene3d>
            <a:camera prst="orthographicFront"/>
            <a:lightRig rig="threePt" dir="t"/>
          </a:scene3d>
          <a:sp3d z="-6350" extrusionH="57150" contourW="12700">
            <a:bevelT w="0" h="25400"/>
            <a:extrusionClr>
              <a:srgbClr val="FFFF00"/>
            </a:extrusionClr>
            <a:contourClr>
              <a:srgbClr val="FFC000"/>
            </a:contourClr>
          </a:sp3d>
        </p:spPr>
        <p:style>
          <a:lnRef idx="1">
            <a:schemeClr val="accent1"/>
          </a:lnRef>
          <a:fillRef idx="2">
            <a:schemeClr val="accent1"/>
          </a:fillRef>
          <a:effectRef idx="1">
            <a:schemeClr val="accent1"/>
          </a:effectRef>
          <a:fontRef idx="minor">
            <a:schemeClr val="dk1"/>
          </a:fontRef>
        </p:style>
        <p:txBody>
          <a:bodyPr wrap="square" lIns="22633" tIns="36000" rIns="22633" bIns="36000" anchor="ctr">
            <a:spAutoFit/>
            <a:sp3d>
              <a:bevelT w="0" h="0"/>
            </a:sp3d>
          </a:bodyPr>
          <a:lstStyle/>
          <a:p>
            <a:pPr algn="ctr">
              <a:lnSpc>
                <a:spcPts val="1080"/>
              </a:lnSpc>
            </a:pPr>
            <a:r>
              <a:rPr lang="ja-JP" altLang="en-US" sz="900" dirty="0">
                <a:ln w="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沖縄第一病院</a:t>
            </a:r>
          </a:p>
        </p:txBody>
      </p:sp>
      <p:sp>
        <p:nvSpPr>
          <p:cNvPr id="28" name="正方形/長方形 27">
            <a:extLst>
              <a:ext uri="{FF2B5EF4-FFF2-40B4-BE49-F238E27FC236}">
                <a16:creationId xmlns:a16="http://schemas.microsoft.com/office/drawing/2014/main" id="{03E1DF82-2826-6D4D-7397-6161C5C19718}"/>
              </a:ext>
            </a:extLst>
          </p:cNvPr>
          <p:cNvSpPr/>
          <p:nvPr/>
        </p:nvSpPr>
        <p:spPr>
          <a:xfrm>
            <a:off x="2589547" y="4108923"/>
            <a:ext cx="938626" cy="197994"/>
          </a:xfrm>
          <a:prstGeom prst="rect">
            <a:avLst/>
          </a:prstGeom>
          <a:gradFill>
            <a:gsLst>
              <a:gs pos="84000">
                <a:schemeClr val="accent2">
                  <a:lumMod val="20000"/>
                  <a:lumOff val="80000"/>
                </a:schemeClr>
              </a:gs>
              <a:gs pos="100000">
                <a:schemeClr val="accent1">
                  <a:tint val="15000"/>
                  <a:satMod val="350000"/>
                </a:schemeClr>
              </a:gs>
            </a:gsLst>
            <a:lin ang="16200000" scaled="1"/>
          </a:gradFill>
          <a:ln w="9525"/>
          <a:scene3d>
            <a:camera prst="orthographicFront"/>
            <a:lightRig rig="threePt" dir="t"/>
          </a:scene3d>
          <a:sp3d z="-6350" extrusionH="57150" contourW="12700">
            <a:bevelT w="0" h="25400"/>
            <a:extrusionClr>
              <a:srgbClr val="FFFF00"/>
            </a:extrusionClr>
            <a:contourClr>
              <a:srgbClr val="FFC000"/>
            </a:contourClr>
          </a:sp3d>
        </p:spPr>
        <p:style>
          <a:lnRef idx="1">
            <a:schemeClr val="accent1"/>
          </a:lnRef>
          <a:fillRef idx="2">
            <a:schemeClr val="accent1"/>
          </a:fillRef>
          <a:effectRef idx="1">
            <a:schemeClr val="accent1"/>
          </a:effectRef>
          <a:fontRef idx="minor">
            <a:schemeClr val="dk1"/>
          </a:fontRef>
        </p:style>
        <p:txBody>
          <a:bodyPr wrap="square" lIns="22633" tIns="36000" rIns="22633" bIns="36000" anchor="ctr">
            <a:spAutoFit/>
            <a:sp3d>
              <a:bevelT w="0" h="0"/>
            </a:sp3d>
          </a:bodyPr>
          <a:lstStyle/>
          <a:p>
            <a:pPr algn="ctr">
              <a:lnSpc>
                <a:spcPts val="1080"/>
              </a:lnSpc>
            </a:pPr>
            <a:r>
              <a:rPr lang="ja-JP" altLang="en-US" sz="900" dirty="0">
                <a:ln w="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豊見城中央病院</a:t>
            </a:r>
          </a:p>
        </p:txBody>
      </p:sp>
      <p:sp>
        <p:nvSpPr>
          <p:cNvPr id="29" name="正方形/長方形 28">
            <a:extLst>
              <a:ext uri="{FF2B5EF4-FFF2-40B4-BE49-F238E27FC236}">
                <a16:creationId xmlns:a16="http://schemas.microsoft.com/office/drawing/2014/main" id="{006E23D5-55B9-8042-8EE6-1A8B7C8A9660}"/>
              </a:ext>
            </a:extLst>
          </p:cNvPr>
          <p:cNvSpPr/>
          <p:nvPr/>
        </p:nvSpPr>
        <p:spPr>
          <a:xfrm>
            <a:off x="3867711" y="3636175"/>
            <a:ext cx="1071628" cy="213767"/>
          </a:xfrm>
          <a:prstGeom prst="rect">
            <a:avLst/>
          </a:prstGeom>
          <a:gradFill>
            <a:gsLst>
              <a:gs pos="84000">
                <a:schemeClr val="accent2">
                  <a:lumMod val="20000"/>
                  <a:lumOff val="80000"/>
                </a:schemeClr>
              </a:gs>
              <a:gs pos="100000">
                <a:schemeClr val="accent1">
                  <a:tint val="15000"/>
                  <a:satMod val="350000"/>
                </a:schemeClr>
              </a:gs>
            </a:gsLst>
            <a:lin ang="16200000" scaled="1"/>
          </a:gradFill>
          <a:ln w="9525"/>
          <a:scene3d>
            <a:camera prst="orthographicFront"/>
            <a:lightRig rig="threePt" dir="t"/>
          </a:scene3d>
          <a:sp3d z="-6350" extrusionH="57150" contourW="12700">
            <a:bevelT w="0" h="25400"/>
            <a:extrusionClr>
              <a:srgbClr val="FFFF00"/>
            </a:extrusionClr>
            <a:contourClr>
              <a:srgbClr val="FFC000"/>
            </a:contourClr>
          </a:sp3d>
        </p:spPr>
        <p:style>
          <a:lnRef idx="1">
            <a:schemeClr val="accent1"/>
          </a:lnRef>
          <a:fillRef idx="2">
            <a:schemeClr val="accent1"/>
          </a:fillRef>
          <a:effectRef idx="1">
            <a:schemeClr val="accent1"/>
          </a:effectRef>
          <a:fontRef idx="minor">
            <a:schemeClr val="dk1"/>
          </a:fontRef>
        </p:style>
        <p:txBody>
          <a:bodyPr wrap="square" lIns="22633" tIns="36000" rIns="22633" bIns="36000" anchor="ctr">
            <a:spAutoFit/>
            <a:sp3d>
              <a:bevelT w="0" h="0"/>
            </a:sp3d>
          </a:bodyPr>
          <a:lstStyle/>
          <a:p>
            <a:pPr algn="ctr">
              <a:lnSpc>
                <a:spcPts val="1080"/>
              </a:lnSpc>
            </a:pPr>
            <a:r>
              <a:rPr lang="ja-JP" altLang="en-US" sz="1000" dirty="0">
                <a:ln w="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南部徳洲会病院</a:t>
            </a:r>
          </a:p>
        </p:txBody>
      </p:sp>
      <p:sp>
        <p:nvSpPr>
          <p:cNvPr id="30" name="正方形/長方形 29">
            <a:extLst>
              <a:ext uri="{FF2B5EF4-FFF2-40B4-BE49-F238E27FC236}">
                <a16:creationId xmlns:a16="http://schemas.microsoft.com/office/drawing/2014/main" id="{11695E5E-1621-80B6-97F3-6C44EAAA4C17}"/>
              </a:ext>
            </a:extLst>
          </p:cNvPr>
          <p:cNvSpPr/>
          <p:nvPr/>
        </p:nvSpPr>
        <p:spPr>
          <a:xfrm>
            <a:off x="3179740" y="4843467"/>
            <a:ext cx="807802" cy="213767"/>
          </a:xfrm>
          <a:prstGeom prst="rect">
            <a:avLst/>
          </a:prstGeom>
          <a:gradFill>
            <a:gsLst>
              <a:gs pos="84000">
                <a:schemeClr val="accent2">
                  <a:lumMod val="20000"/>
                  <a:lumOff val="80000"/>
                </a:schemeClr>
              </a:gs>
              <a:gs pos="100000">
                <a:schemeClr val="accent1">
                  <a:tint val="15000"/>
                  <a:satMod val="350000"/>
                </a:schemeClr>
              </a:gs>
            </a:gsLst>
            <a:lin ang="16200000" scaled="1"/>
          </a:gradFill>
          <a:ln w="9525"/>
          <a:scene3d>
            <a:camera prst="orthographicFront"/>
            <a:lightRig rig="threePt" dir="t"/>
          </a:scene3d>
          <a:sp3d z="-6350" extrusionH="57150" contourW="12700">
            <a:bevelT w="0" h="25400"/>
            <a:extrusionClr>
              <a:srgbClr val="FFFF00"/>
            </a:extrusionClr>
            <a:contourClr>
              <a:srgbClr val="FFC000"/>
            </a:contourClr>
          </a:sp3d>
        </p:spPr>
        <p:style>
          <a:lnRef idx="1">
            <a:schemeClr val="accent1"/>
          </a:lnRef>
          <a:fillRef idx="2">
            <a:schemeClr val="accent1"/>
          </a:fillRef>
          <a:effectRef idx="1">
            <a:schemeClr val="accent1"/>
          </a:effectRef>
          <a:fontRef idx="minor">
            <a:schemeClr val="dk1"/>
          </a:fontRef>
        </p:style>
        <p:txBody>
          <a:bodyPr wrap="square" lIns="22633" tIns="36000" rIns="22633" bIns="36000" anchor="ctr">
            <a:spAutoFit/>
            <a:sp3d>
              <a:bevelT w="0" h="0"/>
            </a:sp3d>
          </a:bodyPr>
          <a:lstStyle/>
          <a:p>
            <a:pPr algn="ctr">
              <a:lnSpc>
                <a:spcPts val="1080"/>
              </a:lnSpc>
            </a:pPr>
            <a:r>
              <a:rPr lang="ja-JP" altLang="en-US" sz="1000" dirty="0">
                <a:ln w="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西崎病院</a:t>
            </a:r>
          </a:p>
        </p:txBody>
      </p:sp>
      <p:sp>
        <p:nvSpPr>
          <p:cNvPr id="31" name="正方形/長方形 30">
            <a:extLst>
              <a:ext uri="{FF2B5EF4-FFF2-40B4-BE49-F238E27FC236}">
                <a16:creationId xmlns:a16="http://schemas.microsoft.com/office/drawing/2014/main" id="{398E6934-C2F5-4DF8-846A-04EEE82E2556}"/>
              </a:ext>
            </a:extLst>
          </p:cNvPr>
          <p:cNvSpPr/>
          <p:nvPr/>
        </p:nvSpPr>
        <p:spPr>
          <a:xfrm>
            <a:off x="1990567" y="3098760"/>
            <a:ext cx="864096" cy="197994"/>
          </a:xfrm>
          <a:prstGeom prst="rect">
            <a:avLst/>
          </a:prstGeom>
          <a:gradFill>
            <a:gsLst>
              <a:gs pos="84000">
                <a:schemeClr val="accent2">
                  <a:lumMod val="20000"/>
                  <a:lumOff val="80000"/>
                </a:schemeClr>
              </a:gs>
              <a:gs pos="100000">
                <a:schemeClr val="accent1">
                  <a:tint val="15000"/>
                  <a:satMod val="350000"/>
                </a:schemeClr>
              </a:gs>
            </a:gsLst>
            <a:lin ang="16200000" scaled="1"/>
          </a:gradFill>
          <a:ln w="9525"/>
          <a:scene3d>
            <a:camera prst="orthographicFront"/>
            <a:lightRig rig="threePt" dir="t"/>
          </a:scene3d>
          <a:sp3d z="-6350" extrusionH="57150" contourW="12700">
            <a:bevelT w="0" h="25400"/>
            <a:extrusionClr>
              <a:srgbClr val="FFFF00"/>
            </a:extrusionClr>
            <a:contourClr>
              <a:srgbClr val="FFC000"/>
            </a:contourClr>
          </a:sp3d>
        </p:spPr>
        <p:style>
          <a:lnRef idx="1">
            <a:schemeClr val="accent1"/>
          </a:lnRef>
          <a:fillRef idx="2">
            <a:schemeClr val="accent1"/>
          </a:fillRef>
          <a:effectRef idx="1">
            <a:schemeClr val="accent1"/>
          </a:effectRef>
          <a:fontRef idx="minor">
            <a:schemeClr val="dk1"/>
          </a:fontRef>
        </p:style>
        <p:txBody>
          <a:bodyPr wrap="square" lIns="22633" tIns="36000" rIns="22633" bIns="36000" anchor="ctr">
            <a:spAutoFit/>
            <a:sp3d>
              <a:bevelT w="0" h="0"/>
            </a:sp3d>
          </a:bodyPr>
          <a:lstStyle/>
          <a:p>
            <a:pPr algn="ctr">
              <a:lnSpc>
                <a:spcPts val="1080"/>
              </a:lnSpc>
            </a:pPr>
            <a:r>
              <a:rPr lang="ja-JP" altLang="en-US" sz="900" dirty="0">
                <a:ln w="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とよみ生協病院</a:t>
            </a:r>
          </a:p>
        </p:txBody>
      </p:sp>
      <p:sp>
        <p:nvSpPr>
          <p:cNvPr id="32" name="正方形/長方形 31">
            <a:extLst>
              <a:ext uri="{FF2B5EF4-FFF2-40B4-BE49-F238E27FC236}">
                <a16:creationId xmlns:a16="http://schemas.microsoft.com/office/drawing/2014/main" id="{29B8A17D-B8CD-5630-5FD9-0FED69CEFDCC}"/>
              </a:ext>
            </a:extLst>
          </p:cNvPr>
          <p:cNvSpPr/>
          <p:nvPr/>
        </p:nvSpPr>
        <p:spPr>
          <a:xfrm>
            <a:off x="4913993" y="2888287"/>
            <a:ext cx="864096" cy="197994"/>
          </a:xfrm>
          <a:prstGeom prst="rect">
            <a:avLst/>
          </a:prstGeom>
          <a:gradFill>
            <a:gsLst>
              <a:gs pos="84000">
                <a:schemeClr val="accent2">
                  <a:lumMod val="20000"/>
                  <a:lumOff val="80000"/>
                </a:schemeClr>
              </a:gs>
              <a:gs pos="100000">
                <a:schemeClr val="accent1">
                  <a:tint val="15000"/>
                  <a:satMod val="350000"/>
                </a:schemeClr>
              </a:gs>
            </a:gsLst>
            <a:lin ang="16200000" scaled="1"/>
          </a:gradFill>
          <a:ln w="9525"/>
          <a:scene3d>
            <a:camera prst="orthographicFront"/>
            <a:lightRig rig="threePt" dir="t"/>
          </a:scene3d>
          <a:sp3d z="-6350" extrusionH="57150" contourW="12700">
            <a:bevelT w="0" h="25400"/>
            <a:extrusionClr>
              <a:srgbClr val="FFFF00"/>
            </a:extrusionClr>
            <a:contourClr>
              <a:srgbClr val="FFC000"/>
            </a:contourClr>
          </a:sp3d>
        </p:spPr>
        <p:style>
          <a:lnRef idx="1">
            <a:schemeClr val="accent1"/>
          </a:lnRef>
          <a:fillRef idx="2">
            <a:schemeClr val="accent1"/>
          </a:fillRef>
          <a:effectRef idx="1">
            <a:schemeClr val="accent1"/>
          </a:effectRef>
          <a:fontRef idx="minor">
            <a:schemeClr val="dk1"/>
          </a:fontRef>
        </p:style>
        <p:txBody>
          <a:bodyPr wrap="square" lIns="22633" tIns="36000" rIns="22633" bIns="36000" anchor="ctr">
            <a:spAutoFit/>
            <a:sp3d>
              <a:bevelT w="0" h="0"/>
            </a:sp3d>
          </a:bodyPr>
          <a:lstStyle/>
          <a:p>
            <a:pPr algn="ctr">
              <a:lnSpc>
                <a:spcPts val="1080"/>
              </a:lnSpc>
            </a:pPr>
            <a:r>
              <a:rPr lang="ja-JP" altLang="en-US" sz="900" dirty="0">
                <a:ln w="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与那原中央病院</a:t>
            </a:r>
          </a:p>
        </p:txBody>
      </p:sp>
      <p:sp>
        <p:nvSpPr>
          <p:cNvPr id="33" name="正方形/長方形 32">
            <a:extLst>
              <a:ext uri="{FF2B5EF4-FFF2-40B4-BE49-F238E27FC236}">
                <a16:creationId xmlns:a16="http://schemas.microsoft.com/office/drawing/2014/main" id="{901F32C5-9AF9-7716-3AD2-262E7A6EBF84}"/>
              </a:ext>
            </a:extLst>
          </p:cNvPr>
          <p:cNvSpPr/>
          <p:nvPr/>
        </p:nvSpPr>
        <p:spPr>
          <a:xfrm>
            <a:off x="4039930" y="4179941"/>
            <a:ext cx="959441" cy="197994"/>
          </a:xfrm>
          <a:prstGeom prst="rect">
            <a:avLst/>
          </a:prstGeom>
          <a:gradFill>
            <a:gsLst>
              <a:gs pos="84000">
                <a:schemeClr val="accent2">
                  <a:lumMod val="20000"/>
                  <a:lumOff val="80000"/>
                </a:schemeClr>
              </a:gs>
              <a:gs pos="100000">
                <a:schemeClr val="accent1">
                  <a:tint val="15000"/>
                  <a:satMod val="350000"/>
                </a:schemeClr>
              </a:gs>
            </a:gsLst>
            <a:lin ang="16200000" scaled="1"/>
          </a:gradFill>
          <a:ln w="9525"/>
          <a:scene3d>
            <a:camera prst="orthographicFront"/>
            <a:lightRig rig="threePt" dir="t"/>
          </a:scene3d>
          <a:sp3d z="-6350" extrusionH="57150" contourW="12700">
            <a:bevelT w="0" h="25400"/>
            <a:extrusionClr>
              <a:srgbClr val="FFFF00"/>
            </a:extrusionClr>
            <a:contourClr>
              <a:srgbClr val="FFC000"/>
            </a:contourClr>
          </a:sp3d>
        </p:spPr>
        <p:style>
          <a:lnRef idx="1">
            <a:schemeClr val="accent1"/>
          </a:lnRef>
          <a:fillRef idx="2">
            <a:schemeClr val="accent1"/>
          </a:fillRef>
          <a:effectRef idx="1">
            <a:schemeClr val="accent1"/>
          </a:effectRef>
          <a:fontRef idx="minor">
            <a:schemeClr val="dk1"/>
          </a:fontRef>
        </p:style>
        <p:txBody>
          <a:bodyPr wrap="square" lIns="22633" tIns="36000" rIns="22633" bIns="36000" anchor="ctr">
            <a:spAutoFit/>
            <a:sp3d>
              <a:bevelT w="0" h="0"/>
            </a:sp3d>
          </a:bodyPr>
          <a:lstStyle/>
          <a:p>
            <a:pPr algn="ctr">
              <a:lnSpc>
                <a:spcPts val="1080"/>
              </a:lnSpc>
            </a:pPr>
            <a:r>
              <a:rPr lang="ja-JP" altLang="en-US" sz="900" dirty="0">
                <a:ln w="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吉クリニック</a:t>
            </a:r>
          </a:p>
        </p:txBody>
      </p:sp>
      <p:sp>
        <p:nvSpPr>
          <p:cNvPr id="34" name="正方形/長方形 33">
            <a:extLst>
              <a:ext uri="{FF2B5EF4-FFF2-40B4-BE49-F238E27FC236}">
                <a16:creationId xmlns:a16="http://schemas.microsoft.com/office/drawing/2014/main" id="{3D4BD6EE-1897-8332-4AF7-545DCABB693C}"/>
              </a:ext>
            </a:extLst>
          </p:cNvPr>
          <p:cNvSpPr/>
          <p:nvPr/>
        </p:nvSpPr>
        <p:spPr>
          <a:xfrm>
            <a:off x="689430" y="4034133"/>
            <a:ext cx="1147247" cy="213767"/>
          </a:xfrm>
          <a:prstGeom prst="rect">
            <a:avLst/>
          </a:prstGeom>
          <a:gradFill>
            <a:gsLst>
              <a:gs pos="84000">
                <a:schemeClr val="accent2">
                  <a:lumMod val="20000"/>
                  <a:lumOff val="80000"/>
                </a:schemeClr>
              </a:gs>
              <a:gs pos="100000">
                <a:schemeClr val="accent1">
                  <a:tint val="15000"/>
                  <a:satMod val="350000"/>
                </a:schemeClr>
              </a:gs>
            </a:gsLst>
            <a:lin ang="16200000" scaled="1"/>
          </a:gradFill>
          <a:ln w="9525"/>
          <a:scene3d>
            <a:camera prst="orthographicFront"/>
            <a:lightRig rig="threePt" dir="t"/>
          </a:scene3d>
          <a:sp3d z="-6350" extrusionH="57150" contourW="12700">
            <a:bevelT w="0" h="25400"/>
            <a:extrusionClr>
              <a:srgbClr val="FFFF00"/>
            </a:extrusionClr>
            <a:contourClr>
              <a:srgbClr val="FFC000"/>
            </a:contourClr>
          </a:sp3d>
        </p:spPr>
        <p:style>
          <a:lnRef idx="1">
            <a:schemeClr val="accent1"/>
          </a:lnRef>
          <a:fillRef idx="2">
            <a:schemeClr val="accent1"/>
          </a:fillRef>
          <a:effectRef idx="1">
            <a:schemeClr val="accent1"/>
          </a:effectRef>
          <a:fontRef idx="minor">
            <a:schemeClr val="dk1"/>
          </a:fontRef>
        </p:style>
        <p:txBody>
          <a:bodyPr wrap="square" lIns="22633" tIns="36000" rIns="22633" bIns="36000" anchor="ctr">
            <a:spAutoFit/>
            <a:sp3d>
              <a:bevelT w="0" h="0"/>
            </a:sp3d>
          </a:bodyPr>
          <a:lstStyle/>
          <a:p>
            <a:pPr algn="ctr">
              <a:lnSpc>
                <a:spcPts val="1080"/>
              </a:lnSpc>
            </a:pPr>
            <a:r>
              <a:rPr lang="ja-JP" altLang="en-US" sz="1000" dirty="0">
                <a:ln w="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友愛医療センター</a:t>
            </a:r>
          </a:p>
        </p:txBody>
      </p:sp>
      <p:sp>
        <p:nvSpPr>
          <p:cNvPr id="35" name="正方形/長方形 34">
            <a:extLst>
              <a:ext uri="{FF2B5EF4-FFF2-40B4-BE49-F238E27FC236}">
                <a16:creationId xmlns:a16="http://schemas.microsoft.com/office/drawing/2014/main" id="{0E3E3C68-5AA0-2CC0-7CE3-4239CA089ED0}"/>
              </a:ext>
            </a:extLst>
          </p:cNvPr>
          <p:cNvSpPr/>
          <p:nvPr/>
        </p:nvSpPr>
        <p:spPr>
          <a:xfrm>
            <a:off x="1259318" y="3559979"/>
            <a:ext cx="1388484" cy="197994"/>
          </a:xfrm>
          <a:prstGeom prst="rect">
            <a:avLst/>
          </a:prstGeom>
          <a:gradFill>
            <a:gsLst>
              <a:gs pos="84000">
                <a:schemeClr val="accent2">
                  <a:lumMod val="20000"/>
                  <a:lumOff val="80000"/>
                </a:schemeClr>
              </a:gs>
              <a:gs pos="100000">
                <a:schemeClr val="accent1">
                  <a:tint val="15000"/>
                  <a:satMod val="350000"/>
                </a:schemeClr>
              </a:gs>
            </a:gsLst>
            <a:lin ang="16200000" scaled="1"/>
          </a:gradFill>
          <a:ln w="9525"/>
          <a:scene3d>
            <a:camera prst="orthographicFront"/>
            <a:lightRig rig="threePt" dir="t"/>
          </a:scene3d>
          <a:sp3d z="-6350" extrusionH="57150" contourW="12700">
            <a:bevelT w="0" h="25400"/>
            <a:extrusionClr>
              <a:srgbClr val="FFFF00"/>
            </a:extrusionClr>
            <a:contourClr>
              <a:srgbClr val="FFC000"/>
            </a:contourClr>
          </a:sp3d>
        </p:spPr>
        <p:style>
          <a:lnRef idx="1">
            <a:schemeClr val="accent1"/>
          </a:lnRef>
          <a:fillRef idx="2">
            <a:schemeClr val="accent1"/>
          </a:fillRef>
          <a:effectRef idx="1">
            <a:schemeClr val="accent1"/>
          </a:effectRef>
          <a:fontRef idx="minor">
            <a:schemeClr val="dk1"/>
          </a:fontRef>
        </p:style>
        <p:txBody>
          <a:bodyPr wrap="square" lIns="22633" tIns="36000" rIns="22633" bIns="36000" anchor="ctr">
            <a:spAutoFit/>
            <a:sp3d>
              <a:bevelT w="0" h="0"/>
            </a:sp3d>
          </a:bodyPr>
          <a:lstStyle/>
          <a:p>
            <a:pPr algn="ctr">
              <a:lnSpc>
                <a:spcPts val="1080"/>
              </a:lnSpc>
            </a:pPr>
            <a:r>
              <a:rPr lang="ja-JP" altLang="en-US" sz="900" dirty="0">
                <a:ln w="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うえず内科クリニック</a:t>
            </a:r>
          </a:p>
        </p:txBody>
      </p:sp>
      <p:sp>
        <p:nvSpPr>
          <p:cNvPr id="36" name="正方形/長方形 35">
            <a:extLst>
              <a:ext uri="{FF2B5EF4-FFF2-40B4-BE49-F238E27FC236}">
                <a16:creationId xmlns:a16="http://schemas.microsoft.com/office/drawing/2014/main" id="{EE36F503-3EB0-AE1D-A2A8-A6057554D9A6}"/>
              </a:ext>
            </a:extLst>
          </p:cNvPr>
          <p:cNvSpPr/>
          <p:nvPr/>
        </p:nvSpPr>
        <p:spPr>
          <a:xfrm>
            <a:off x="1154878" y="4504409"/>
            <a:ext cx="1018612" cy="339058"/>
          </a:xfrm>
          <a:prstGeom prst="rect">
            <a:avLst/>
          </a:prstGeom>
          <a:gradFill>
            <a:gsLst>
              <a:gs pos="84000">
                <a:schemeClr val="accent2">
                  <a:lumMod val="20000"/>
                  <a:lumOff val="80000"/>
                </a:schemeClr>
              </a:gs>
              <a:gs pos="100000">
                <a:schemeClr val="accent1">
                  <a:tint val="15000"/>
                  <a:satMod val="350000"/>
                </a:schemeClr>
              </a:gs>
            </a:gsLst>
            <a:lin ang="16200000" scaled="1"/>
          </a:gradFill>
          <a:ln w="9525"/>
          <a:scene3d>
            <a:camera prst="orthographicFront"/>
            <a:lightRig rig="threePt" dir="t"/>
          </a:scene3d>
          <a:sp3d z="-6350" extrusionH="57150" contourW="12700">
            <a:bevelT w="0" h="25400"/>
            <a:extrusionClr>
              <a:srgbClr val="FFFF00"/>
            </a:extrusionClr>
            <a:contourClr>
              <a:srgbClr val="FFC000"/>
            </a:contourClr>
          </a:sp3d>
        </p:spPr>
        <p:style>
          <a:lnRef idx="1">
            <a:schemeClr val="accent1"/>
          </a:lnRef>
          <a:fillRef idx="2">
            <a:schemeClr val="accent1"/>
          </a:fillRef>
          <a:effectRef idx="1">
            <a:schemeClr val="accent1"/>
          </a:effectRef>
          <a:fontRef idx="minor">
            <a:schemeClr val="dk1"/>
          </a:fontRef>
        </p:style>
        <p:txBody>
          <a:bodyPr wrap="square" lIns="22633" tIns="36000" rIns="22633" bIns="36000" anchor="ctr">
            <a:spAutoFit/>
            <a:sp3d>
              <a:bevelT w="0" h="0"/>
            </a:sp3d>
          </a:bodyPr>
          <a:lstStyle/>
          <a:p>
            <a:pPr algn="ctr">
              <a:lnSpc>
                <a:spcPts val="1080"/>
              </a:lnSpc>
            </a:pPr>
            <a:r>
              <a:rPr lang="ja-JP" altLang="en-US" sz="900" dirty="0">
                <a:ln w="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豊崎メディカル</a:t>
            </a:r>
            <a:endParaRPr lang="en-US" altLang="ja-JP" sz="900" dirty="0">
              <a:ln w="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80"/>
              </a:lnSpc>
            </a:pPr>
            <a:r>
              <a:rPr lang="ja-JP" altLang="en-US" sz="900" dirty="0">
                <a:ln w="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クリニック</a:t>
            </a:r>
          </a:p>
        </p:txBody>
      </p:sp>
      <p:sp>
        <p:nvSpPr>
          <p:cNvPr id="37" name="正方形/長方形 36">
            <a:extLst>
              <a:ext uri="{FF2B5EF4-FFF2-40B4-BE49-F238E27FC236}">
                <a16:creationId xmlns:a16="http://schemas.microsoft.com/office/drawing/2014/main" id="{A5EBBC77-13BE-1573-4161-6A042D3FE5BD}"/>
              </a:ext>
            </a:extLst>
          </p:cNvPr>
          <p:cNvSpPr/>
          <p:nvPr/>
        </p:nvSpPr>
        <p:spPr>
          <a:xfrm>
            <a:off x="3218171" y="3080407"/>
            <a:ext cx="596541" cy="339058"/>
          </a:xfrm>
          <a:prstGeom prst="rect">
            <a:avLst/>
          </a:prstGeom>
          <a:gradFill>
            <a:gsLst>
              <a:gs pos="84000">
                <a:schemeClr val="accent2">
                  <a:lumMod val="20000"/>
                  <a:lumOff val="80000"/>
                </a:schemeClr>
              </a:gs>
              <a:gs pos="100000">
                <a:schemeClr val="accent1">
                  <a:tint val="15000"/>
                  <a:satMod val="350000"/>
                </a:schemeClr>
              </a:gs>
            </a:gsLst>
            <a:lin ang="16200000" scaled="1"/>
          </a:gradFill>
          <a:ln w="9525"/>
          <a:scene3d>
            <a:camera prst="orthographicFront"/>
            <a:lightRig rig="threePt" dir="t"/>
          </a:scene3d>
          <a:sp3d z="-6350" extrusionH="57150" contourW="12700">
            <a:bevelT w="0" h="25400"/>
            <a:extrusionClr>
              <a:srgbClr val="FFFF00"/>
            </a:extrusionClr>
            <a:contourClr>
              <a:srgbClr val="FFC000"/>
            </a:contourClr>
          </a:sp3d>
        </p:spPr>
        <p:style>
          <a:lnRef idx="1">
            <a:schemeClr val="accent1"/>
          </a:lnRef>
          <a:fillRef idx="2">
            <a:schemeClr val="accent1"/>
          </a:fillRef>
          <a:effectRef idx="1">
            <a:schemeClr val="accent1"/>
          </a:effectRef>
          <a:fontRef idx="minor">
            <a:schemeClr val="dk1"/>
          </a:fontRef>
        </p:style>
        <p:txBody>
          <a:bodyPr wrap="square" lIns="22633" tIns="36000" rIns="22633" bIns="36000" anchor="ctr">
            <a:spAutoFit/>
            <a:sp3d>
              <a:bevelT w="0" h="0"/>
            </a:sp3d>
          </a:bodyPr>
          <a:lstStyle/>
          <a:p>
            <a:pPr algn="ctr">
              <a:lnSpc>
                <a:spcPts val="1080"/>
              </a:lnSpc>
            </a:pPr>
            <a:r>
              <a:rPr lang="ja-JP" altLang="en-US" sz="800" dirty="0">
                <a:ln w="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つかざん腎クリニック</a:t>
            </a:r>
          </a:p>
        </p:txBody>
      </p:sp>
      <p:pic>
        <p:nvPicPr>
          <p:cNvPr id="48" name="グラフィックス 47" descr="病院 単色塗りつぶし">
            <a:extLst>
              <a:ext uri="{FF2B5EF4-FFF2-40B4-BE49-F238E27FC236}">
                <a16:creationId xmlns:a16="http://schemas.microsoft.com/office/drawing/2014/main" id="{5B596FE6-86CD-C093-55A4-AC1C70D234E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925109" y="8884680"/>
            <a:ext cx="366309" cy="366309"/>
          </a:xfrm>
          <a:prstGeom prst="rect">
            <a:avLst/>
          </a:prstGeom>
          <a:effectLst>
            <a:glow rad="38100">
              <a:schemeClr val="accent1">
                <a:alpha val="92000"/>
              </a:schemeClr>
            </a:glow>
            <a:outerShdw blurRad="76200" dist="12700" dir="2700000" sy="-23000" kx="-800400" algn="bl" rotWithShape="0">
              <a:prstClr val="black">
                <a:alpha val="20000"/>
              </a:prstClr>
            </a:outerShdw>
          </a:effectLst>
          <a:scene3d>
            <a:camera prst="perspectiveContrastingLeftFacing">
              <a:rot lat="547295" lon="1726325" rev="21231642"/>
            </a:camera>
            <a:lightRig rig="threePt" dir="t"/>
          </a:scene3d>
        </p:spPr>
      </p:pic>
      <p:pic>
        <p:nvPicPr>
          <p:cNvPr id="58" name="グラフィックス 57" descr="病院 単色塗りつぶし">
            <a:extLst>
              <a:ext uri="{FF2B5EF4-FFF2-40B4-BE49-F238E27FC236}">
                <a16:creationId xmlns:a16="http://schemas.microsoft.com/office/drawing/2014/main" id="{57488B76-7CF3-65C7-EC04-385EE0A7C7A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2182523" y="4277414"/>
            <a:ext cx="115043" cy="115043"/>
          </a:xfrm>
          <a:prstGeom prst="rect">
            <a:avLst/>
          </a:prstGeom>
          <a:effectLst>
            <a:glow rad="38100">
              <a:schemeClr val="accent1">
                <a:alpha val="92000"/>
              </a:schemeClr>
            </a:glow>
            <a:outerShdw blurRad="76200" dist="12700" dir="2700000" sy="-23000" kx="-800400" algn="bl" rotWithShape="0">
              <a:prstClr val="black">
                <a:alpha val="20000"/>
              </a:prstClr>
            </a:outerShdw>
          </a:effectLst>
          <a:scene3d>
            <a:camera prst="perspectiveContrastingLeftFacing"/>
            <a:lightRig rig="threePt" dir="t"/>
          </a:scene3d>
        </p:spPr>
      </p:pic>
      <p:pic>
        <p:nvPicPr>
          <p:cNvPr id="60" name="グラフィックス 59" descr="病院 単色塗りつぶし">
            <a:extLst>
              <a:ext uri="{FF2B5EF4-FFF2-40B4-BE49-F238E27FC236}">
                <a16:creationId xmlns:a16="http://schemas.microsoft.com/office/drawing/2014/main" id="{D2755B93-883B-F1BA-6C8C-CA301536182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852087" y="4759656"/>
            <a:ext cx="274320" cy="274320"/>
          </a:xfrm>
          <a:prstGeom prst="rect">
            <a:avLst/>
          </a:prstGeom>
          <a:effectLst>
            <a:glow rad="38100">
              <a:schemeClr val="accent1">
                <a:alpha val="92000"/>
              </a:schemeClr>
            </a:glow>
            <a:outerShdw blurRad="76200" dist="12700" dir="2700000" sy="-23000" kx="-800400" algn="bl" rotWithShape="0">
              <a:prstClr val="black">
                <a:alpha val="20000"/>
              </a:prstClr>
            </a:outerShdw>
          </a:effectLst>
          <a:scene3d>
            <a:camera prst="perspectiveContrastingLeftFacing">
              <a:rot lat="547295" lon="1726325" rev="21231642"/>
            </a:camera>
            <a:lightRig rig="threePt" dir="t"/>
          </a:scene3d>
        </p:spPr>
      </p:pic>
      <p:pic>
        <p:nvPicPr>
          <p:cNvPr id="61" name="グラフィックス 60" descr="病院 単色塗りつぶし">
            <a:extLst>
              <a:ext uri="{FF2B5EF4-FFF2-40B4-BE49-F238E27FC236}">
                <a16:creationId xmlns:a16="http://schemas.microsoft.com/office/drawing/2014/main" id="{C275FE52-43C7-DE45-B1B5-1B52223722C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458733" y="3695169"/>
            <a:ext cx="274320" cy="274320"/>
          </a:xfrm>
          <a:prstGeom prst="rect">
            <a:avLst/>
          </a:prstGeom>
          <a:effectLst>
            <a:glow rad="38100">
              <a:schemeClr val="accent1">
                <a:alpha val="92000"/>
              </a:schemeClr>
            </a:glow>
            <a:outerShdw blurRad="76200" dist="12700" dir="2700000" sy="-23000" kx="-800400" algn="bl" rotWithShape="0">
              <a:prstClr val="black">
                <a:alpha val="20000"/>
              </a:prstClr>
            </a:outerShdw>
          </a:effectLst>
          <a:scene3d>
            <a:camera prst="perspectiveContrastingLeftFacing">
              <a:rot lat="547295" lon="1726325" rev="21231642"/>
            </a:camera>
            <a:lightRig rig="threePt" dir="t"/>
          </a:scene3d>
        </p:spPr>
      </p:pic>
      <p:pic>
        <p:nvPicPr>
          <p:cNvPr id="62" name="グラフィックス 61" descr="病院 単色塗りつぶし">
            <a:extLst>
              <a:ext uri="{FF2B5EF4-FFF2-40B4-BE49-F238E27FC236}">
                <a16:creationId xmlns:a16="http://schemas.microsoft.com/office/drawing/2014/main" id="{C924A640-5FDD-C6E9-3EFB-AF204C85F02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510642" y="3849942"/>
            <a:ext cx="274320" cy="274320"/>
          </a:xfrm>
          <a:prstGeom prst="rect">
            <a:avLst/>
          </a:prstGeom>
          <a:effectLst>
            <a:glow rad="38100">
              <a:schemeClr val="accent1">
                <a:alpha val="92000"/>
              </a:schemeClr>
            </a:glow>
            <a:outerShdw blurRad="76200" dist="12700" dir="2700000" sy="-23000" kx="-800400" algn="bl" rotWithShape="0">
              <a:prstClr val="black">
                <a:alpha val="20000"/>
              </a:prstClr>
            </a:outerShdw>
          </a:effectLst>
          <a:scene3d>
            <a:camera prst="perspectiveContrastingLeftFacing">
              <a:rot lat="547295" lon="1726325" rev="21231642"/>
            </a:camera>
            <a:lightRig rig="threePt" dir="t"/>
          </a:scene3d>
        </p:spPr>
      </p:pic>
      <p:pic>
        <p:nvPicPr>
          <p:cNvPr id="63" name="グラフィックス 62" descr="病院 単色塗りつぶし">
            <a:extLst>
              <a:ext uri="{FF2B5EF4-FFF2-40B4-BE49-F238E27FC236}">
                <a16:creationId xmlns:a16="http://schemas.microsoft.com/office/drawing/2014/main" id="{DD93134E-F7FB-D09F-0DCF-336C5965B1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850112" y="3996321"/>
            <a:ext cx="274320" cy="274320"/>
          </a:xfrm>
          <a:prstGeom prst="rect">
            <a:avLst/>
          </a:prstGeom>
          <a:effectLst>
            <a:glow rad="38100">
              <a:schemeClr val="accent1">
                <a:alpha val="92000"/>
              </a:schemeClr>
            </a:glow>
            <a:outerShdw blurRad="76200" dist="12700" dir="2700000" sy="-23000" kx="-800400" algn="bl" rotWithShape="0">
              <a:prstClr val="black">
                <a:alpha val="20000"/>
              </a:prstClr>
            </a:outerShdw>
          </a:effectLst>
          <a:scene3d>
            <a:camera prst="perspectiveContrastingLeftFacing">
              <a:rot lat="547295" lon="1726325" rev="21231642"/>
            </a:camera>
            <a:lightRig rig="threePt" dir="t"/>
          </a:scene3d>
        </p:spPr>
      </p:pic>
      <p:pic>
        <p:nvPicPr>
          <p:cNvPr id="64" name="グラフィックス 63" descr="病院 単色塗りつぶし">
            <a:extLst>
              <a:ext uri="{FF2B5EF4-FFF2-40B4-BE49-F238E27FC236}">
                <a16:creationId xmlns:a16="http://schemas.microsoft.com/office/drawing/2014/main" id="{B3F16555-2E8F-1C4A-C597-31B253B4C97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173490" y="4293705"/>
            <a:ext cx="274320" cy="274320"/>
          </a:xfrm>
          <a:prstGeom prst="rect">
            <a:avLst/>
          </a:prstGeom>
          <a:effectLst>
            <a:glow rad="38100">
              <a:schemeClr val="accent1">
                <a:alpha val="92000"/>
              </a:schemeClr>
            </a:glow>
            <a:outerShdw blurRad="76200" dist="12700" dir="2700000" sy="-23000" kx="-800400" algn="bl" rotWithShape="0">
              <a:prstClr val="black">
                <a:alpha val="20000"/>
              </a:prstClr>
            </a:outerShdw>
          </a:effectLst>
          <a:scene3d>
            <a:camera prst="perspectiveContrastingLeftFacing">
              <a:rot lat="547295" lon="1726325" rev="21231642"/>
            </a:camera>
            <a:lightRig rig="threePt" dir="t"/>
          </a:scene3d>
        </p:spPr>
      </p:pic>
      <p:pic>
        <p:nvPicPr>
          <p:cNvPr id="65" name="グラフィックス 64" descr="病院 単色塗りつぶし">
            <a:extLst>
              <a:ext uri="{FF2B5EF4-FFF2-40B4-BE49-F238E27FC236}">
                <a16:creationId xmlns:a16="http://schemas.microsoft.com/office/drawing/2014/main" id="{162C54D3-1F7A-831F-7E18-7ECFA1EA78C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4042910" y="3904315"/>
            <a:ext cx="274320" cy="274320"/>
          </a:xfrm>
          <a:prstGeom prst="rect">
            <a:avLst/>
          </a:prstGeom>
          <a:effectLst>
            <a:glow rad="38100">
              <a:schemeClr val="accent1">
                <a:alpha val="92000"/>
              </a:schemeClr>
            </a:glow>
            <a:outerShdw blurRad="76200" dist="12700" dir="2700000" sy="-23000" kx="-800400" algn="bl" rotWithShape="0">
              <a:prstClr val="black">
                <a:alpha val="20000"/>
              </a:prstClr>
            </a:outerShdw>
          </a:effectLst>
          <a:scene3d>
            <a:camera prst="perspectiveContrastingLeftFacing">
              <a:rot lat="547295" lon="1726325" rev="21231642"/>
            </a:camera>
            <a:lightRig rig="threePt" dir="t"/>
          </a:scene3d>
        </p:spPr>
      </p:pic>
      <p:pic>
        <p:nvPicPr>
          <p:cNvPr id="66" name="グラフィックス 65" descr="病院 単色塗りつぶし">
            <a:extLst>
              <a:ext uri="{FF2B5EF4-FFF2-40B4-BE49-F238E27FC236}">
                <a16:creationId xmlns:a16="http://schemas.microsoft.com/office/drawing/2014/main" id="{E9F2422E-63DB-348B-A83C-6F8D757B1F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677552" y="3705633"/>
            <a:ext cx="274320" cy="274320"/>
          </a:xfrm>
          <a:prstGeom prst="rect">
            <a:avLst/>
          </a:prstGeom>
          <a:effectLst>
            <a:glow rad="38100">
              <a:schemeClr val="accent1">
                <a:alpha val="92000"/>
              </a:schemeClr>
            </a:glow>
            <a:outerShdw blurRad="76200" dist="12700" dir="2700000" sy="-23000" kx="-800400" algn="bl" rotWithShape="0">
              <a:prstClr val="black">
                <a:alpha val="20000"/>
              </a:prstClr>
            </a:outerShdw>
          </a:effectLst>
          <a:scene3d>
            <a:camera prst="perspectiveContrastingLeftFacing">
              <a:rot lat="547295" lon="1726325" rev="21231642"/>
            </a:camera>
            <a:lightRig rig="threePt" dir="t"/>
          </a:scene3d>
        </p:spPr>
      </p:pic>
      <p:pic>
        <p:nvPicPr>
          <p:cNvPr id="67" name="グラフィックス 66" descr="病院 単色塗りつぶし">
            <a:extLst>
              <a:ext uri="{FF2B5EF4-FFF2-40B4-BE49-F238E27FC236}">
                <a16:creationId xmlns:a16="http://schemas.microsoft.com/office/drawing/2014/main" id="{9C912AF3-623E-ABD4-BBF3-E5D271B6F8A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466856" y="3327770"/>
            <a:ext cx="274320" cy="274320"/>
          </a:xfrm>
          <a:prstGeom prst="rect">
            <a:avLst/>
          </a:prstGeom>
          <a:effectLst>
            <a:glow rad="38100">
              <a:schemeClr val="accent1">
                <a:alpha val="92000"/>
              </a:schemeClr>
            </a:glow>
            <a:outerShdw blurRad="76200" dist="12700" dir="2700000" sy="-23000" kx="-800400" algn="bl" rotWithShape="0">
              <a:prstClr val="black">
                <a:alpha val="20000"/>
              </a:prstClr>
            </a:outerShdw>
          </a:effectLst>
          <a:scene3d>
            <a:camera prst="perspectiveContrastingLeftFacing">
              <a:rot lat="547295" lon="1726325" rev="21231642"/>
            </a:camera>
            <a:lightRig rig="threePt" dir="t"/>
          </a:scene3d>
        </p:spPr>
      </p:pic>
      <p:pic>
        <p:nvPicPr>
          <p:cNvPr id="68" name="グラフィックス 67" descr="病院 単色塗りつぶし">
            <a:extLst>
              <a:ext uri="{FF2B5EF4-FFF2-40B4-BE49-F238E27FC236}">
                <a16:creationId xmlns:a16="http://schemas.microsoft.com/office/drawing/2014/main" id="{473BC72C-F48B-9564-1C5C-3AB9FAAF038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809621" y="3223965"/>
            <a:ext cx="274320" cy="274320"/>
          </a:xfrm>
          <a:prstGeom prst="rect">
            <a:avLst/>
          </a:prstGeom>
          <a:effectLst>
            <a:glow rad="38100">
              <a:schemeClr val="accent1">
                <a:alpha val="92000"/>
              </a:schemeClr>
            </a:glow>
            <a:outerShdw blurRad="76200" dist="12700" dir="2700000" sy="-23000" kx="-800400" algn="bl" rotWithShape="0">
              <a:prstClr val="black">
                <a:alpha val="20000"/>
              </a:prstClr>
            </a:outerShdw>
          </a:effectLst>
          <a:scene3d>
            <a:camera prst="perspectiveContrastingLeftFacing">
              <a:rot lat="547295" lon="1726325" rev="21231642"/>
            </a:camera>
            <a:lightRig rig="threePt" dir="t"/>
          </a:scene3d>
        </p:spPr>
      </p:pic>
      <p:pic>
        <p:nvPicPr>
          <p:cNvPr id="69" name="グラフィックス 68" descr="病院 単色塗りつぶし">
            <a:extLst>
              <a:ext uri="{FF2B5EF4-FFF2-40B4-BE49-F238E27FC236}">
                <a16:creationId xmlns:a16="http://schemas.microsoft.com/office/drawing/2014/main" id="{AE7764AF-FD92-0D54-554C-78104C0D753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4641741" y="2857894"/>
            <a:ext cx="274320" cy="274320"/>
          </a:xfrm>
          <a:prstGeom prst="rect">
            <a:avLst/>
          </a:prstGeom>
          <a:effectLst>
            <a:glow rad="38100">
              <a:schemeClr val="accent1">
                <a:alpha val="92000"/>
              </a:schemeClr>
            </a:glow>
            <a:outerShdw blurRad="76200" dist="12700" dir="2700000" sy="-23000" kx="-800400" algn="bl" rotWithShape="0">
              <a:prstClr val="black">
                <a:alpha val="20000"/>
              </a:prstClr>
            </a:outerShdw>
          </a:effectLst>
          <a:scene3d>
            <a:camera prst="perspectiveContrastingLeftFacing">
              <a:rot lat="547295" lon="1726325" rev="21231642"/>
            </a:camera>
            <a:lightRig rig="threePt" dir="t"/>
          </a:scene3d>
        </p:spPr>
      </p:pic>
      <p:pic>
        <p:nvPicPr>
          <p:cNvPr id="70" name="グラフィックス 69" descr="病院 単色塗りつぶし">
            <a:extLst>
              <a:ext uri="{FF2B5EF4-FFF2-40B4-BE49-F238E27FC236}">
                <a16:creationId xmlns:a16="http://schemas.microsoft.com/office/drawing/2014/main" id="{CFE87883-0A62-43BB-3B01-6DEC79E5AE7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914482" y="2787180"/>
            <a:ext cx="274320" cy="274320"/>
          </a:xfrm>
          <a:prstGeom prst="rect">
            <a:avLst/>
          </a:prstGeom>
          <a:effectLst>
            <a:glow rad="38100">
              <a:schemeClr val="accent1">
                <a:alpha val="92000"/>
              </a:schemeClr>
            </a:glow>
            <a:outerShdw blurRad="76200" dist="12700" dir="2700000" sy="-23000" kx="-800400" algn="bl" rotWithShape="0">
              <a:prstClr val="black">
                <a:alpha val="20000"/>
              </a:prstClr>
            </a:outerShdw>
          </a:effectLst>
          <a:scene3d>
            <a:camera prst="perspectiveContrastingLeftFacing">
              <a:rot lat="547295" lon="1726325" rev="21231642"/>
            </a:camera>
            <a:lightRig rig="threePt" dir="t"/>
          </a:scene3d>
        </p:spPr>
      </p:pic>
      <p:pic>
        <p:nvPicPr>
          <p:cNvPr id="71" name="グラフィックス 70" descr="病院 単色塗りつぶし">
            <a:extLst>
              <a:ext uri="{FF2B5EF4-FFF2-40B4-BE49-F238E27FC236}">
                <a16:creationId xmlns:a16="http://schemas.microsoft.com/office/drawing/2014/main" id="{6D41074A-8973-08B2-C1DA-1264619679A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940116" y="3161618"/>
            <a:ext cx="274320" cy="274320"/>
          </a:xfrm>
          <a:prstGeom prst="rect">
            <a:avLst/>
          </a:prstGeom>
          <a:effectLst>
            <a:glow rad="38100">
              <a:schemeClr val="accent1">
                <a:alpha val="92000"/>
              </a:schemeClr>
            </a:glow>
            <a:outerShdw blurRad="76200" dist="12700" dir="2700000" sy="-23000" kx="-800400" algn="bl" rotWithShape="0">
              <a:prstClr val="black">
                <a:alpha val="20000"/>
              </a:prstClr>
            </a:outerShdw>
          </a:effectLst>
          <a:scene3d>
            <a:camera prst="perspectiveContrastingLeftFacing">
              <a:rot lat="547295" lon="1726325" rev="21231642"/>
            </a:camera>
            <a:lightRig rig="threePt" dir="t"/>
          </a:scene3d>
        </p:spPr>
      </p:pic>
      <p:sp>
        <p:nvSpPr>
          <p:cNvPr id="72" name="正方形/長方形 71">
            <a:extLst>
              <a:ext uri="{FF2B5EF4-FFF2-40B4-BE49-F238E27FC236}">
                <a16:creationId xmlns:a16="http://schemas.microsoft.com/office/drawing/2014/main" id="{403B8EE2-3D40-97DD-5A45-CE9F1F175BD3}"/>
              </a:ext>
            </a:extLst>
          </p:cNvPr>
          <p:cNvSpPr/>
          <p:nvPr/>
        </p:nvSpPr>
        <p:spPr>
          <a:xfrm>
            <a:off x="2329152" y="9019646"/>
            <a:ext cx="807802" cy="213767"/>
          </a:xfrm>
          <a:prstGeom prst="rect">
            <a:avLst/>
          </a:prstGeom>
          <a:gradFill>
            <a:gsLst>
              <a:gs pos="84000">
                <a:schemeClr val="accent2">
                  <a:lumMod val="20000"/>
                  <a:lumOff val="80000"/>
                </a:schemeClr>
              </a:gs>
              <a:gs pos="100000">
                <a:schemeClr val="accent1">
                  <a:tint val="15000"/>
                  <a:satMod val="350000"/>
                </a:schemeClr>
              </a:gs>
            </a:gsLst>
            <a:lin ang="16200000" scaled="1"/>
          </a:gradFill>
          <a:ln w="9525"/>
          <a:scene3d>
            <a:camera prst="orthographicFront"/>
            <a:lightRig rig="threePt" dir="t"/>
          </a:scene3d>
          <a:sp3d z="-6350" extrusionH="57150" contourW="12700">
            <a:bevelT w="0" h="25400"/>
            <a:extrusionClr>
              <a:srgbClr val="FFFF00"/>
            </a:extrusionClr>
            <a:contourClr>
              <a:srgbClr val="FFC000"/>
            </a:contourClr>
          </a:sp3d>
        </p:spPr>
        <p:style>
          <a:lnRef idx="1">
            <a:schemeClr val="accent1"/>
          </a:lnRef>
          <a:fillRef idx="2">
            <a:schemeClr val="accent1"/>
          </a:fillRef>
          <a:effectRef idx="1">
            <a:schemeClr val="accent1"/>
          </a:effectRef>
          <a:fontRef idx="minor">
            <a:schemeClr val="dk1"/>
          </a:fontRef>
        </p:style>
        <p:txBody>
          <a:bodyPr wrap="square" lIns="22633" tIns="36000" rIns="22633" bIns="36000" anchor="ctr">
            <a:spAutoFit/>
            <a:sp3d>
              <a:bevelT w="0" h="0"/>
            </a:sp3d>
          </a:bodyPr>
          <a:lstStyle/>
          <a:p>
            <a:pPr algn="ctr">
              <a:lnSpc>
                <a:spcPts val="1080"/>
              </a:lnSpc>
            </a:pPr>
            <a:r>
              <a:rPr lang="ja-JP" altLang="en-US" sz="1000" dirty="0">
                <a:ln w="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久米島病院</a:t>
            </a:r>
          </a:p>
        </p:txBody>
      </p:sp>
    </p:spTree>
    <p:extLst>
      <p:ext uri="{BB962C8B-B14F-4D97-AF65-F5344CB8AC3E}">
        <p14:creationId xmlns:p14="http://schemas.microsoft.com/office/powerpoint/2010/main" val="195126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 autoRev="1" fill="hold" grpId="0" nodeType="withEffect">
                                  <p:stCondLst>
                                    <p:cond delay="500"/>
                                  </p:stCondLst>
                                  <p:childTnLst>
                                    <p:animScale>
                                      <p:cBhvr>
                                        <p:cTn id="6" dur="2000" fill="hold"/>
                                        <p:tgtEl>
                                          <p:spTgt spid="26"/>
                                        </p:tgtEl>
                                      </p:cBhvr>
                                      <p:by x="120000" y="120000"/>
                                    </p:animScale>
                                  </p:childTnLst>
                                </p:cTn>
                              </p:par>
                              <p:par>
                                <p:cTn id="7" presetID="6" presetClass="emph" presetSubtype="0" repeatCount="indefinite" accel="500" autoRev="1" fill="hold" grpId="0" nodeType="withEffect">
                                  <p:stCondLst>
                                    <p:cond delay="500"/>
                                  </p:stCondLst>
                                  <p:childTnLst>
                                    <p:animScale>
                                      <p:cBhvr>
                                        <p:cTn id="8" dur="2000" fill="hold"/>
                                        <p:tgtEl>
                                          <p:spTgt spid="27"/>
                                        </p:tgtEl>
                                      </p:cBhvr>
                                      <p:by x="120000" y="120000"/>
                                    </p:animScale>
                                  </p:childTnLst>
                                </p:cTn>
                              </p:par>
                              <p:par>
                                <p:cTn id="9" presetID="6" presetClass="emph" presetSubtype="0" repeatCount="indefinite" accel="500" autoRev="1" fill="hold" grpId="0" nodeType="withEffect">
                                  <p:stCondLst>
                                    <p:cond delay="500"/>
                                  </p:stCondLst>
                                  <p:childTnLst>
                                    <p:animScale>
                                      <p:cBhvr>
                                        <p:cTn id="10" dur="2000" fill="hold"/>
                                        <p:tgtEl>
                                          <p:spTgt spid="28"/>
                                        </p:tgtEl>
                                      </p:cBhvr>
                                      <p:by x="120000" y="120000"/>
                                    </p:animScale>
                                  </p:childTnLst>
                                </p:cTn>
                              </p:par>
                              <p:par>
                                <p:cTn id="11" presetID="6" presetClass="emph" presetSubtype="0" repeatCount="indefinite" accel="500" autoRev="1" fill="hold" grpId="0" nodeType="withEffect">
                                  <p:stCondLst>
                                    <p:cond delay="500"/>
                                  </p:stCondLst>
                                  <p:childTnLst>
                                    <p:animScale>
                                      <p:cBhvr>
                                        <p:cTn id="12" dur="2000" fill="hold"/>
                                        <p:tgtEl>
                                          <p:spTgt spid="29"/>
                                        </p:tgtEl>
                                      </p:cBhvr>
                                      <p:by x="120000" y="120000"/>
                                    </p:animScale>
                                  </p:childTnLst>
                                </p:cTn>
                              </p:par>
                              <p:par>
                                <p:cTn id="13" presetID="6" presetClass="emph" presetSubtype="0" repeatCount="indefinite" accel="500" autoRev="1" fill="hold" grpId="0" nodeType="withEffect">
                                  <p:stCondLst>
                                    <p:cond delay="500"/>
                                  </p:stCondLst>
                                  <p:childTnLst>
                                    <p:animScale>
                                      <p:cBhvr>
                                        <p:cTn id="14" dur="2000" fill="hold"/>
                                        <p:tgtEl>
                                          <p:spTgt spid="31"/>
                                        </p:tgtEl>
                                      </p:cBhvr>
                                      <p:by x="120000" y="120000"/>
                                    </p:animScale>
                                  </p:childTnLst>
                                </p:cTn>
                              </p:par>
                              <p:par>
                                <p:cTn id="15" presetID="6" presetClass="emph" presetSubtype="0" repeatCount="indefinite" accel="500" autoRev="1" fill="hold" grpId="0" nodeType="withEffect">
                                  <p:stCondLst>
                                    <p:cond delay="500"/>
                                  </p:stCondLst>
                                  <p:childTnLst>
                                    <p:animScale>
                                      <p:cBhvr>
                                        <p:cTn id="16" dur="2000" fill="hold"/>
                                        <p:tgtEl>
                                          <p:spTgt spid="32"/>
                                        </p:tgtEl>
                                      </p:cBhvr>
                                      <p:by x="120000" y="120000"/>
                                    </p:animScale>
                                  </p:childTnLst>
                                </p:cTn>
                              </p:par>
                              <p:par>
                                <p:cTn id="17" presetID="6" presetClass="emph" presetSubtype="0" repeatCount="indefinite" accel="500" autoRev="1" fill="hold" grpId="0" nodeType="withEffect">
                                  <p:stCondLst>
                                    <p:cond delay="500"/>
                                  </p:stCondLst>
                                  <p:childTnLst>
                                    <p:animScale>
                                      <p:cBhvr>
                                        <p:cTn id="18" dur="2000" fill="hold"/>
                                        <p:tgtEl>
                                          <p:spTgt spid="33"/>
                                        </p:tgtEl>
                                      </p:cBhvr>
                                      <p:by x="120000" y="120000"/>
                                    </p:animScale>
                                  </p:childTnLst>
                                </p:cTn>
                              </p:par>
                              <p:par>
                                <p:cTn id="19" presetID="6" presetClass="emph" presetSubtype="0" repeatCount="indefinite" accel="500" autoRev="1" fill="hold" grpId="0" nodeType="withEffect">
                                  <p:stCondLst>
                                    <p:cond delay="500"/>
                                  </p:stCondLst>
                                  <p:childTnLst>
                                    <p:animScale>
                                      <p:cBhvr>
                                        <p:cTn id="20" dur="2000" fill="hold"/>
                                        <p:tgtEl>
                                          <p:spTgt spid="34"/>
                                        </p:tgtEl>
                                      </p:cBhvr>
                                      <p:by x="120000" y="120000"/>
                                    </p:animScale>
                                  </p:childTnLst>
                                </p:cTn>
                              </p:par>
                              <p:par>
                                <p:cTn id="21" presetID="6" presetClass="emph" presetSubtype="0" repeatCount="indefinite" accel="500" autoRev="1" fill="hold" grpId="0" nodeType="withEffect">
                                  <p:stCondLst>
                                    <p:cond delay="500"/>
                                  </p:stCondLst>
                                  <p:childTnLst>
                                    <p:animScale>
                                      <p:cBhvr>
                                        <p:cTn id="22" dur="2000" fill="hold"/>
                                        <p:tgtEl>
                                          <p:spTgt spid="35"/>
                                        </p:tgtEl>
                                      </p:cBhvr>
                                      <p:by x="120000" y="120000"/>
                                    </p:animScale>
                                  </p:childTnLst>
                                </p:cTn>
                              </p:par>
                              <p:par>
                                <p:cTn id="23" presetID="6" presetClass="emph" presetSubtype="0" repeatCount="indefinite" accel="500" autoRev="1" fill="hold" grpId="0" nodeType="withEffect">
                                  <p:stCondLst>
                                    <p:cond delay="500"/>
                                  </p:stCondLst>
                                  <p:childTnLst>
                                    <p:animScale>
                                      <p:cBhvr>
                                        <p:cTn id="24" dur="2000" fill="hold"/>
                                        <p:tgtEl>
                                          <p:spTgt spid="36"/>
                                        </p:tgtEl>
                                      </p:cBhvr>
                                      <p:by x="120000" y="120000"/>
                                    </p:animScale>
                                  </p:childTnLst>
                                </p:cTn>
                              </p:par>
                              <p:par>
                                <p:cTn id="25" presetID="6" presetClass="emph" presetSubtype="0" repeatCount="indefinite" accel="500" autoRev="1" fill="hold" grpId="0" nodeType="withEffect">
                                  <p:stCondLst>
                                    <p:cond delay="500"/>
                                  </p:stCondLst>
                                  <p:childTnLst>
                                    <p:animScale>
                                      <p:cBhvr>
                                        <p:cTn id="26" dur="2000" fill="hold"/>
                                        <p:tgtEl>
                                          <p:spTgt spid="37"/>
                                        </p:tgtEl>
                                      </p:cBhvr>
                                      <p:by x="120000" y="120000"/>
                                    </p:animScale>
                                  </p:childTnLst>
                                </p:cTn>
                              </p:par>
                              <p:par>
                                <p:cTn id="27" presetID="6" presetClass="emph" presetSubtype="0" repeatCount="indefinite" accel="500" autoRev="1" fill="hold" grpId="0" nodeType="withEffect">
                                  <p:stCondLst>
                                    <p:cond delay="500"/>
                                  </p:stCondLst>
                                  <p:childTnLst>
                                    <p:animScale>
                                      <p:cBhvr>
                                        <p:cTn id="28" dur="2000" fill="hold"/>
                                        <p:tgtEl>
                                          <p:spTgt spid="30"/>
                                        </p:tgtEl>
                                      </p:cBhvr>
                                      <p:by x="120000" y="120000"/>
                                    </p:animScale>
                                  </p:childTnLst>
                                </p:cTn>
                              </p:par>
                              <p:par>
                                <p:cTn id="29" presetID="6" presetClass="emph" presetSubtype="0" repeatCount="indefinite" accel="500" autoRev="1" fill="hold" grpId="0" nodeType="withEffect">
                                  <p:stCondLst>
                                    <p:cond delay="500"/>
                                  </p:stCondLst>
                                  <p:childTnLst>
                                    <p:animScale>
                                      <p:cBhvr>
                                        <p:cTn id="30" dur="2000" fill="hold"/>
                                        <p:tgtEl>
                                          <p:spTgt spid="7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60351" y="1872060"/>
            <a:ext cx="5400600" cy="5811739"/>
          </a:xfrm>
          <a:prstGeom prst="rect">
            <a:avLst/>
          </a:prstGeom>
          <a:noFill/>
        </p:spPr>
        <p:txBody>
          <a:bodyPr wrap="square" lIns="104095" tIns="52048" rIns="104095" bIns="52048" rtlCol="0">
            <a:spAutoFit/>
          </a:bodyPr>
          <a:lstStyle/>
          <a:p>
            <a:pPr algn="ctr">
              <a:lnSpc>
                <a:spcPct val="150000"/>
              </a:lnSpc>
              <a:spcAft>
                <a:spcPts val="600"/>
              </a:spcAft>
            </a:pPr>
            <a:r>
              <a:rPr lang="ja-JP" altLang="ja-JP" sz="1400" b="1" dirty="0"/>
              <a:t>【沖縄県透析医会南部ブロック災害連携部会の沿革と設立趣旨】</a:t>
            </a:r>
          </a:p>
          <a:p>
            <a:pPr>
              <a:lnSpc>
                <a:spcPct val="150000"/>
              </a:lnSpc>
            </a:pPr>
            <a:r>
              <a:rPr lang="en-US" altLang="ja-JP" sz="1400" dirty="0"/>
              <a:t>2014</a:t>
            </a:r>
            <a:r>
              <a:rPr lang="ja-JP" altLang="ja-JP" sz="1400" dirty="0"/>
              <a:t>年頃に、看護師、技師中心のコメデイカルの会が立ち上がる。「南部ブロック透析施設連絡協議会」と名称変更される。その後、「南部ブロック透析施設講演会」と変遷し、医師らによる講演形式になる。</a:t>
            </a:r>
            <a:r>
              <a:rPr lang="en-US" altLang="ja-JP" sz="1400" dirty="0"/>
              <a:t>2018</a:t>
            </a:r>
            <a:r>
              <a:rPr lang="ja-JP" altLang="ja-JP" sz="1400" dirty="0"/>
              <a:t>年</a:t>
            </a:r>
            <a:r>
              <a:rPr lang="en-US" altLang="ja-JP" sz="1400" dirty="0"/>
              <a:t>11</a:t>
            </a:r>
            <a:r>
              <a:rPr lang="ja-JP" altLang="ja-JP" sz="1400" dirty="0"/>
              <a:t>月</a:t>
            </a:r>
            <a:r>
              <a:rPr lang="en-US" altLang="ja-JP" sz="1400" dirty="0"/>
              <a:t>14</a:t>
            </a:r>
            <a:r>
              <a:rPr lang="ja-JP" altLang="ja-JP" sz="1400" dirty="0"/>
              <a:t>日、沖縄県透析医会により、正式に「沖縄県透析医会南部ブロック災害連携部会」と承認され、透析医会の所属団体となった。南部ブロックの透析施設</a:t>
            </a:r>
            <a:r>
              <a:rPr lang="en-US" altLang="ja-JP" sz="1400" dirty="0"/>
              <a:t>13</a:t>
            </a:r>
            <a:r>
              <a:rPr lang="ja-JP" altLang="ja-JP" sz="1400" dirty="0"/>
              <a:t>施設が、災害時に、透析患者が滞りなく、安全に維持透析が行えるよう連携を図る。</a:t>
            </a:r>
            <a:endParaRPr lang="en-US" altLang="ja-JP" sz="1400" dirty="0"/>
          </a:p>
          <a:p>
            <a:pPr>
              <a:lnSpc>
                <a:spcPct val="150000"/>
              </a:lnSpc>
            </a:pPr>
            <a:endParaRPr lang="ja-JP" altLang="ja-JP" sz="1400" dirty="0"/>
          </a:p>
          <a:p>
            <a:pPr>
              <a:lnSpc>
                <a:spcPct val="150000"/>
              </a:lnSpc>
            </a:pPr>
            <a:r>
              <a:rPr lang="en-US" altLang="ja-JP" sz="1600" dirty="0"/>
              <a:t> </a:t>
            </a:r>
            <a:endParaRPr lang="ja-JP" altLang="ja-JP" sz="1600" dirty="0"/>
          </a:p>
          <a:p>
            <a:pPr algn="ctr">
              <a:lnSpc>
                <a:spcPct val="150000"/>
              </a:lnSpc>
              <a:spcAft>
                <a:spcPts val="600"/>
              </a:spcAft>
            </a:pPr>
            <a:r>
              <a:rPr lang="ja-JP" altLang="ja-JP" sz="1400" b="1" dirty="0"/>
              <a:t>【沖透南災連災害時連携マニュアルの概要】</a:t>
            </a:r>
          </a:p>
          <a:p>
            <a:pPr>
              <a:lnSpc>
                <a:spcPct val="150000"/>
              </a:lnSpc>
            </a:pPr>
            <a:r>
              <a:rPr lang="ja-JP" altLang="ja-JP" sz="1400" dirty="0"/>
              <a:t>年に</a:t>
            </a:r>
            <a:r>
              <a:rPr lang="en-US" altLang="ja-JP" sz="1400" dirty="0"/>
              <a:t>2</a:t>
            </a:r>
            <a:r>
              <a:rPr lang="ja-JP" altLang="ja-JP" sz="1400" dirty="0"/>
              <a:t>回の講演会・勉強会を通して、技師、看護師、医師の参加者による、グループ討論などから導かれる事項を、本マニュアルに落とし込んで作成している。それらは随時招集されるマニュアル作成委員会で、更に検討され、修正、追記を行い、年に</a:t>
            </a:r>
            <a:r>
              <a:rPr lang="en-US" altLang="ja-JP" sz="1400" dirty="0"/>
              <a:t>1</a:t>
            </a:r>
            <a:r>
              <a:rPr lang="ja-JP" altLang="ja-JP" sz="1400" dirty="0"/>
              <a:t>回以上、適宜、改訂を行っていく</a:t>
            </a:r>
            <a:r>
              <a:rPr lang="ja-JP" altLang="en-US" sz="1400" dirty="0"/>
              <a:t>。</a:t>
            </a:r>
            <a:endParaRPr lang="ja-JP" altLang="ja-JP" sz="1400" dirty="0"/>
          </a:p>
          <a:p>
            <a:pPr>
              <a:lnSpc>
                <a:spcPct val="150000"/>
              </a:lnSpc>
            </a:pPr>
            <a:endParaRPr lang="ja-JP" altLang="en-US" sz="1400" dirty="0"/>
          </a:p>
        </p:txBody>
      </p:sp>
      <p:sp>
        <p:nvSpPr>
          <p:cNvPr id="7" name="テキスト ボックス 6">
            <a:extLst>
              <a:ext uri="{FF2B5EF4-FFF2-40B4-BE49-F238E27FC236}">
                <a16:creationId xmlns:a16="http://schemas.microsoft.com/office/drawing/2014/main" id="{4FC7FEFA-FA64-4B8F-97CE-90B512B6A8FB}"/>
              </a:ext>
            </a:extLst>
          </p:cNvPr>
          <p:cNvSpPr txBox="1"/>
          <p:nvPr/>
        </p:nvSpPr>
        <p:spPr>
          <a:xfrm>
            <a:off x="2303525" y="202813"/>
            <a:ext cx="5071136" cy="954107"/>
          </a:xfrm>
          <a:prstGeom prst="rect">
            <a:avLst/>
          </a:prstGeom>
          <a:noFill/>
        </p:spPr>
        <p:txBody>
          <a:bodyPr wrap="square" rtlCol="0">
            <a:spAutoFit/>
          </a:bodyPr>
          <a:lstStyle/>
          <a:p>
            <a:r>
              <a:rPr kumimoji="1" lang="ja-JP" altLang="en-US" sz="2800" b="1" dirty="0">
                <a:solidFill>
                  <a:srgbClr val="FF0000"/>
                </a:solidFill>
              </a:rPr>
              <a:t>沖縄県透析医会南部ブロック</a:t>
            </a:r>
            <a:endParaRPr kumimoji="1" lang="en-US" altLang="ja-JP" sz="2800" b="1" dirty="0">
              <a:solidFill>
                <a:srgbClr val="FF0000"/>
              </a:solidFill>
            </a:endParaRPr>
          </a:p>
          <a:p>
            <a:r>
              <a:rPr kumimoji="1" lang="ja-JP" altLang="en-US" sz="2800" b="1" dirty="0">
                <a:solidFill>
                  <a:srgbClr val="FF0000"/>
                </a:solidFill>
              </a:rPr>
              <a:t>災害連携部会災害時マニュアル</a:t>
            </a:r>
          </a:p>
        </p:txBody>
      </p:sp>
      <p:sp>
        <p:nvSpPr>
          <p:cNvPr id="8" name="正方形/長方形 7">
            <a:extLst>
              <a:ext uri="{FF2B5EF4-FFF2-40B4-BE49-F238E27FC236}">
                <a16:creationId xmlns:a16="http://schemas.microsoft.com/office/drawing/2014/main" id="{54641107-5338-45EF-8A94-2F57D75637B3}"/>
              </a:ext>
            </a:extLst>
          </p:cNvPr>
          <p:cNvSpPr/>
          <p:nvPr/>
        </p:nvSpPr>
        <p:spPr>
          <a:xfrm>
            <a:off x="0" y="1098258"/>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9" name="図 8">
            <a:extLst>
              <a:ext uri="{FF2B5EF4-FFF2-40B4-BE49-F238E27FC236}">
                <a16:creationId xmlns:a16="http://schemas.microsoft.com/office/drawing/2014/main" id="{4BADCB9F-943B-480B-B183-4BEBF6DD039A}"/>
              </a:ext>
            </a:extLst>
          </p:cNvPr>
          <p:cNvPicPr>
            <a:picLocks noChangeAspect="1"/>
          </p:cNvPicPr>
          <p:nvPr/>
        </p:nvPicPr>
        <p:blipFill>
          <a:blip r:embed="rId2" cstate="print">
            <a:alphaModFix amt="10000"/>
          </a:blip>
          <a:stretch>
            <a:fillRect/>
          </a:stretch>
        </p:blipFill>
        <p:spPr>
          <a:xfrm>
            <a:off x="6258075" y="215876"/>
            <a:ext cx="981148" cy="10121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52639" y="190824"/>
            <a:ext cx="3888432" cy="966887"/>
          </a:xfrm>
          <a:prstGeom prst="rect">
            <a:avLst/>
          </a:prstGeom>
          <a:noFill/>
          <a:ln w="9525">
            <a:noFill/>
            <a:miter lim="800000"/>
            <a:headEnd/>
            <a:tailEnd/>
          </a:ln>
          <a:effectLst/>
        </p:spPr>
        <p:txBody>
          <a:bodyPr vert="horz" wrap="square" lIns="104095" tIns="52048" rIns="104095" bIns="52048" numCol="1" anchor="ctr" anchorCtr="0" compatLnSpc="1">
            <a:prstTxWarp prst="textNoShape">
              <a:avLst/>
            </a:prstTxWarp>
            <a:spAutoFit/>
          </a:bodyPr>
          <a:lstStyle/>
          <a:p>
            <a:pPr fontAlgn="base">
              <a:spcBef>
                <a:spcPct val="0"/>
              </a:spcBef>
              <a:spcAft>
                <a:spcPct val="0"/>
              </a:spcAft>
            </a:pPr>
            <a:r>
              <a:rPr lang="ja-JP" altLang="en-US" sz="2800" b="1" dirty="0">
                <a:solidFill>
                  <a:srgbClr val="FF0000"/>
                </a:solidFill>
                <a:latin typeface="+mj-ea"/>
                <a:ea typeface="+mj-ea"/>
                <a:cs typeface="Times New Roman" pitchFamily="18" charset="0"/>
              </a:rPr>
              <a:t>災害発生時連携前に</a:t>
            </a:r>
            <a:endParaRPr lang="en-US" altLang="ja-JP" sz="2800" b="1" dirty="0">
              <a:solidFill>
                <a:srgbClr val="FF0000"/>
              </a:solidFill>
              <a:latin typeface="+mj-ea"/>
              <a:ea typeface="+mj-ea"/>
              <a:cs typeface="Times New Roman" pitchFamily="18" charset="0"/>
            </a:endParaRPr>
          </a:p>
          <a:p>
            <a:pPr fontAlgn="base">
              <a:spcBef>
                <a:spcPct val="0"/>
              </a:spcBef>
              <a:spcAft>
                <a:spcPct val="0"/>
              </a:spcAft>
            </a:pPr>
            <a:r>
              <a:rPr lang="ja-JP" altLang="en-US" sz="2800" b="1" dirty="0">
                <a:solidFill>
                  <a:srgbClr val="FF0000"/>
                </a:solidFill>
                <a:latin typeface="+mj-ea"/>
                <a:ea typeface="+mj-ea"/>
                <a:cs typeface="Times New Roman" pitchFamily="18" charset="0"/>
              </a:rPr>
              <a:t>各施設で行う事項</a:t>
            </a:r>
            <a:endParaRPr lang="ja-JP" altLang="ja-JP" sz="2800" b="1" dirty="0">
              <a:solidFill>
                <a:srgbClr val="FF0000"/>
              </a:solidFill>
              <a:latin typeface="+mj-ea"/>
              <a:ea typeface="+mj-ea"/>
              <a:cs typeface="ＭＳ Ｐゴシック" pitchFamily="50" charset="-128"/>
            </a:endParaRPr>
          </a:p>
        </p:txBody>
      </p:sp>
      <p:sp>
        <p:nvSpPr>
          <p:cNvPr id="7" name="テキスト ボックス 6"/>
          <p:cNvSpPr txBox="1"/>
          <p:nvPr/>
        </p:nvSpPr>
        <p:spPr>
          <a:xfrm>
            <a:off x="972319" y="1767517"/>
            <a:ext cx="6301568" cy="7953415"/>
          </a:xfrm>
          <a:prstGeom prst="rect">
            <a:avLst/>
          </a:prstGeom>
          <a:noFill/>
        </p:spPr>
        <p:txBody>
          <a:bodyPr wrap="square" lIns="104095" tIns="52048" rIns="104095" bIns="52048" rtlCol="0">
            <a:spAutoFit/>
          </a:bodyPr>
          <a:lstStyle/>
          <a:p>
            <a:r>
              <a:rPr lang="ja-JP" altLang="ja-JP" sz="1500" b="1" dirty="0"/>
              <a:t>１．被害状況</a:t>
            </a:r>
          </a:p>
          <a:p>
            <a:r>
              <a:rPr lang="ja-JP" altLang="ja-JP" sz="1500" dirty="0"/>
              <a:t>　１）建造物</a:t>
            </a:r>
          </a:p>
          <a:p>
            <a:r>
              <a:rPr lang="ja-JP" altLang="ja-JP" sz="1500" dirty="0"/>
              <a:t>　２）設備（コンソール・配管・透析液供給装置など）</a:t>
            </a:r>
          </a:p>
          <a:p>
            <a:r>
              <a:rPr lang="en-US" altLang="ja-JP" sz="1500" dirty="0"/>
              <a:t> </a:t>
            </a:r>
            <a:endParaRPr lang="ja-JP" altLang="ja-JP" sz="1500" dirty="0"/>
          </a:p>
          <a:p>
            <a:r>
              <a:rPr lang="ja-JP" altLang="ja-JP" sz="1500" b="1" dirty="0"/>
              <a:t>２．通信機器の使用可否</a:t>
            </a:r>
          </a:p>
          <a:p>
            <a:r>
              <a:rPr lang="ja-JP" altLang="ja-JP" sz="1500" dirty="0"/>
              <a:t>　１）電話</a:t>
            </a:r>
          </a:p>
          <a:p>
            <a:r>
              <a:rPr lang="ja-JP" altLang="ja-JP" sz="1500" dirty="0"/>
              <a:t>　２）</a:t>
            </a:r>
            <a:r>
              <a:rPr lang="en-US" altLang="ja-JP" sz="1500" dirty="0"/>
              <a:t>FAX</a:t>
            </a:r>
            <a:endParaRPr lang="ja-JP" altLang="ja-JP" sz="1500" dirty="0"/>
          </a:p>
          <a:p>
            <a:r>
              <a:rPr lang="ja-JP" altLang="ja-JP" sz="1500" dirty="0"/>
              <a:t>　３）メール</a:t>
            </a:r>
          </a:p>
          <a:p>
            <a:r>
              <a:rPr lang="ja-JP" altLang="ja-JP" sz="1500" dirty="0"/>
              <a:t>　４）</a:t>
            </a:r>
            <a:r>
              <a:rPr lang="en-US" altLang="ja-JP" sz="1500" dirty="0"/>
              <a:t>LINE</a:t>
            </a:r>
            <a:endParaRPr lang="ja-JP" altLang="ja-JP" sz="1500" dirty="0"/>
          </a:p>
          <a:p>
            <a:r>
              <a:rPr lang="ja-JP" altLang="en-US" sz="1500" dirty="0"/>
              <a:t>　</a:t>
            </a:r>
            <a:r>
              <a:rPr lang="ja-JP" altLang="ja-JP" sz="1500" dirty="0"/>
              <a:t>５）衛星電話</a:t>
            </a:r>
          </a:p>
          <a:p>
            <a:r>
              <a:rPr lang="en-US" altLang="ja-JP" sz="1500" dirty="0"/>
              <a:t> </a:t>
            </a:r>
            <a:endParaRPr lang="ja-JP" altLang="ja-JP" sz="1500" dirty="0"/>
          </a:p>
          <a:p>
            <a:r>
              <a:rPr lang="ja-JP" altLang="ja-JP" sz="1500" b="1" dirty="0"/>
              <a:t>３．ライフライン</a:t>
            </a:r>
          </a:p>
          <a:p>
            <a:r>
              <a:rPr lang="ja-JP" altLang="ja-JP" sz="1500" dirty="0"/>
              <a:t>　１）水</a:t>
            </a:r>
          </a:p>
          <a:p>
            <a:r>
              <a:rPr lang="ja-JP" altLang="ja-JP" sz="1500" dirty="0"/>
              <a:t>　２）電気</a:t>
            </a:r>
          </a:p>
          <a:p>
            <a:r>
              <a:rPr lang="ja-JP" altLang="ja-JP" sz="1500" dirty="0"/>
              <a:t>　３）ガス</a:t>
            </a:r>
          </a:p>
          <a:p>
            <a:r>
              <a:rPr lang="ja-JP" altLang="ja-JP" sz="1500" dirty="0"/>
              <a:t>　</a:t>
            </a:r>
          </a:p>
          <a:p>
            <a:r>
              <a:rPr lang="ja-JP" altLang="ja-JP" sz="1500" b="1" dirty="0"/>
              <a:t>４．物品の備蓄</a:t>
            </a:r>
          </a:p>
          <a:p>
            <a:r>
              <a:rPr lang="ja-JP" altLang="en-US" sz="1500" dirty="0"/>
              <a:t>　</a:t>
            </a:r>
            <a:r>
              <a:rPr lang="ja-JP" altLang="ja-JP" sz="1500" dirty="0"/>
              <a:t>１）透析回路</a:t>
            </a:r>
          </a:p>
          <a:p>
            <a:r>
              <a:rPr lang="ja-JP" altLang="en-US" sz="1500" dirty="0"/>
              <a:t>　</a:t>
            </a:r>
            <a:r>
              <a:rPr lang="ja-JP" altLang="ja-JP" sz="1500" dirty="0"/>
              <a:t>２）ダイアライザー</a:t>
            </a:r>
          </a:p>
          <a:p>
            <a:r>
              <a:rPr lang="ja-JP" altLang="en-US" sz="1500" dirty="0"/>
              <a:t>　</a:t>
            </a:r>
            <a:r>
              <a:rPr lang="ja-JP" altLang="ja-JP" sz="1500" dirty="0"/>
              <a:t>３）透析液</a:t>
            </a:r>
          </a:p>
          <a:p>
            <a:r>
              <a:rPr lang="en-US" altLang="ja-JP" sz="1500" dirty="0"/>
              <a:t> </a:t>
            </a:r>
            <a:endParaRPr lang="ja-JP" altLang="ja-JP" sz="1500" dirty="0"/>
          </a:p>
          <a:p>
            <a:r>
              <a:rPr lang="ja-JP" altLang="ja-JP" sz="1500" b="1" dirty="0"/>
              <a:t>５．患者に関して</a:t>
            </a:r>
          </a:p>
          <a:p>
            <a:r>
              <a:rPr lang="ja-JP" altLang="ja-JP" sz="1500" dirty="0"/>
              <a:t>　１）安否</a:t>
            </a:r>
          </a:p>
          <a:p>
            <a:r>
              <a:rPr lang="ja-JP" altLang="ja-JP" sz="1500" dirty="0"/>
              <a:t>　２）消息</a:t>
            </a:r>
          </a:p>
          <a:p>
            <a:r>
              <a:rPr lang="en-US" altLang="ja-JP" sz="1500" dirty="0"/>
              <a:t> </a:t>
            </a:r>
            <a:endParaRPr lang="ja-JP" altLang="ja-JP" sz="1500" dirty="0"/>
          </a:p>
          <a:p>
            <a:r>
              <a:rPr lang="ja-JP" altLang="ja-JP" sz="1500" b="1" dirty="0"/>
              <a:t>６．スタッフに関して</a:t>
            </a:r>
          </a:p>
          <a:p>
            <a:r>
              <a:rPr lang="ja-JP" altLang="en-US" sz="1500" dirty="0"/>
              <a:t>　</a:t>
            </a:r>
            <a:r>
              <a:rPr lang="ja-JP" altLang="ja-JP" sz="1500" dirty="0"/>
              <a:t>１）安否</a:t>
            </a:r>
          </a:p>
          <a:p>
            <a:r>
              <a:rPr lang="ja-JP" altLang="en-US" sz="1500" dirty="0"/>
              <a:t>　</a:t>
            </a:r>
            <a:r>
              <a:rPr lang="ja-JP" altLang="ja-JP" sz="1500" dirty="0"/>
              <a:t>２）消息</a:t>
            </a:r>
          </a:p>
          <a:p>
            <a:r>
              <a:rPr lang="ja-JP" altLang="en-US" sz="1500" dirty="0"/>
              <a:t>　</a:t>
            </a:r>
            <a:r>
              <a:rPr lang="ja-JP" altLang="ja-JP" sz="1500" dirty="0"/>
              <a:t>３）登院の可否、登院時間</a:t>
            </a:r>
          </a:p>
          <a:p>
            <a:r>
              <a:rPr lang="en-US" altLang="ja-JP" sz="1500" dirty="0"/>
              <a:t> </a:t>
            </a:r>
            <a:endParaRPr lang="ja-JP" altLang="ja-JP" sz="1500" dirty="0"/>
          </a:p>
          <a:p>
            <a:r>
              <a:rPr lang="ja-JP" altLang="ja-JP" sz="1500" b="1" dirty="0"/>
              <a:t>７．透析継続の可否</a:t>
            </a:r>
          </a:p>
          <a:p>
            <a:r>
              <a:rPr lang="ja-JP" altLang="ja-JP" sz="1500" dirty="0"/>
              <a:t>　１）支援透析依頼</a:t>
            </a:r>
          </a:p>
          <a:p>
            <a:r>
              <a:rPr lang="ja-JP" altLang="ja-JP" sz="1500" dirty="0"/>
              <a:t>　２）支援透析受入れ</a:t>
            </a:r>
          </a:p>
        </p:txBody>
      </p:sp>
      <p:sp>
        <p:nvSpPr>
          <p:cNvPr id="8" name="正方形/長方形 7">
            <a:extLst>
              <a:ext uri="{FF2B5EF4-FFF2-40B4-BE49-F238E27FC236}">
                <a16:creationId xmlns:a16="http://schemas.microsoft.com/office/drawing/2014/main" id="{00F48203-56BA-4DF3-AECD-9CDBC849B279}"/>
              </a:ext>
            </a:extLst>
          </p:cNvPr>
          <p:cNvSpPr/>
          <p:nvPr/>
        </p:nvSpPr>
        <p:spPr>
          <a:xfrm>
            <a:off x="0" y="1098258"/>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10" name="図 9">
            <a:extLst>
              <a:ext uri="{FF2B5EF4-FFF2-40B4-BE49-F238E27FC236}">
                <a16:creationId xmlns:a16="http://schemas.microsoft.com/office/drawing/2014/main" id="{1A080C55-EB52-4EEB-A983-7BB59ED1F5CF}"/>
              </a:ext>
            </a:extLst>
          </p:cNvPr>
          <p:cNvPicPr>
            <a:picLocks noChangeAspect="1"/>
          </p:cNvPicPr>
          <p:nvPr/>
        </p:nvPicPr>
        <p:blipFill>
          <a:blip r:embed="rId2" cstate="print">
            <a:alphaModFix amt="10000"/>
          </a:blip>
          <a:stretch>
            <a:fillRect/>
          </a:stretch>
        </p:blipFill>
        <p:spPr>
          <a:xfrm>
            <a:off x="6258075" y="215876"/>
            <a:ext cx="981148" cy="1012169"/>
          </a:xfrm>
          <a:prstGeom prst="rect">
            <a:avLst/>
          </a:prstGeom>
        </p:spPr>
      </p:pic>
    </p:spTree>
    <p:extLst>
      <p:ext uri="{BB962C8B-B14F-4D97-AF65-F5344CB8AC3E}">
        <p14:creationId xmlns:p14="http://schemas.microsoft.com/office/powerpoint/2010/main" val="2221966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2359" y="9267568"/>
            <a:ext cx="5027442" cy="1080120"/>
          </a:xfrm>
        </p:spPr>
        <p:txBody>
          <a:bodyPr>
            <a:noAutofit/>
          </a:bodyPr>
          <a:lstStyle/>
          <a:p>
            <a:pPr algn="l"/>
            <a:r>
              <a:rPr lang="ja-JP" altLang="en-US" sz="1050" dirty="0"/>
              <a:t>大地震や大型台風による大規模停電など大きな災害が発生した場合、建物の損壊、火災の発生、ライフラインの寸断により医療機関の機能が失われてしまいます。大災害の危険から患者さんと職員を守り被害をできるだけ小さくするために、日頃から十分な対策を立て、いざという時に適切な行動ができるよう、日頃からこのマニュアルをよく読んで災害に備えてください。なお連絡関連をスムーズにさせるため、インターネットの接続環境を整えていただけると幸いです。</a:t>
            </a:r>
          </a:p>
        </p:txBody>
      </p:sp>
      <p:sp>
        <p:nvSpPr>
          <p:cNvPr id="4" name="テキスト ボックス 3"/>
          <p:cNvSpPr txBox="1"/>
          <p:nvPr/>
        </p:nvSpPr>
        <p:spPr>
          <a:xfrm>
            <a:off x="986909" y="1808758"/>
            <a:ext cx="5587445" cy="351334"/>
          </a:xfrm>
          <a:prstGeom prst="rect">
            <a:avLst/>
          </a:prstGeom>
          <a:noFill/>
        </p:spPr>
        <p:txBody>
          <a:bodyPr wrap="square" lIns="104095" tIns="52048" rIns="104095" bIns="52048" rtlCol="0">
            <a:spAutoFit/>
          </a:bodyPr>
          <a:lstStyle/>
          <a:p>
            <a:pPr algn="ctr"/>
            <a:r>
              <a:rPr lang="ja-JP" altLang="en-US" sz="1600" b="1" dirty="0">
                <a:solidFill>
                  <a:prstClr val="black"/>
                </a:solidFill>
                <a:latin typeface="Calibri"/>
                <a:ea typeface="ＭＳ Ｐゴシック" panose="020B0600070205080204" pitchFamily="50" charset="-128"/>
              </a:rPr>
              <a:t>災害時の沖透南災連本部立ち上げ</a:t>
            </a:r>
          </a:p>
        </p:txBody>
      </p:sp>
      <p:sp>
        <p:nvSpPr>
          <p:cNvPr id="14" name="テキスト ボックス 13"/>
          <p:cNvSpPr txBox="1"/>
          <p:nvPr/>
        </p:nvSpPr>
        <p:spPr>
          <a:xfrm>
            <a:off x="612279" y="2380475"/>
            <a:ext cx="5976664" cy="3244434"/>
          </a:xfrm>
          <a:prstGeom prst="rect">
            <a:avLst/>
          </a:prstGeom>
          <a:noFill/>
        </p:spPr>
        <p:txBody>
          <a:bodyPr wrap="square" lIns="104095" tIns="52048" rIns="104095" bIns="52048" rtlCol="0">
            <a:spAutoFit/>
          </a:bodyPr>
          <a:lstStyle/>
          <a:p>
            <a:pPr marL="207830" indent="-207830"/>
            <a:r>
              <a:rPr lang="ja-JP" altLang="en-US" sz="1200" dirty="0">
                <a:solidFill>
                  <a:prstClr val="black"/>
                </a:solidFill>
                <a:latin typeface="Calibri"/>
                <a:ea typeface="ＭＳ Ｐゴシック" panose="020B0600070205080204" pitchFamily="50" charset="-128"/>
              </a:rPr>
              <a:t>（</a:t>
            </a:r>
            <a:r>
              <a:rPr lang="en-US" altLang="ja-JP" sz="1200" dirty="0">
                <a:solidFill>
                  <a:prstClr val="black"/>
                </a:solidFill>
                <a:latin typeface="Calibri"/>
                <a:ea typeface="ＭＳ Ｐゴシック" panose="020B0600070205080204" pitchFamily="50" charset="-128"/>
              </a:rPr>
              <a:t>1</a:t>
            </a:r>
            <a:r>
              <a:rPr lang="ja-JP" altLang="en-US" sz="1200" dirty="0">
                <a:solidFill>
                  <a:prstClr val="black"/>
                </a:solidFill>
                <a:latin typeface="Calibri"/>
                <a:ea typeface="ＭＳ Ｐゴシック" panose="020B0600070205080204" pitchFamily="50" charset="-128"/>
              </a:rPr>
              <a:t>）</a:t>
            </a:r>
            <a:r>
              <a:rPr lang="ja-JP" altLang="en-US" sz="1200" u="sng" dirty="0">
                <a:solidFill>
                  <a:prstClr val="black"/>
                </a:solidFill>
                <a:latin typeface="Calibri"/>
                <a:ea typeface="ＭＳ Ｐゴシック" panose="020B0600070205080204" pitchFamily="50" charset="-128"/>
              </a:rPr>
              <a:t>震度</a:t>
            </a:r>
            <a:r>
              <a:rPr lang="en-US" altLang="ja-JP" sz="1200" u="sng" dirty="0">
                <a:solidFill>
                  <a:prstClr val="black"/>
                </a:solidFill>
                <a:latin typeface="Calibri"/>
                <a:ea typeface="ＭＳ Ｐゴシック" panose="020B0600070205080204" pitchFamily="50" charset="-128"/>
              </a:rPr>
              <a:t>6</a:t>
            </a:r>
            <a:r>
              <a:rPr lang="ja-JP" altLang="en-US" sz="1200" u="sng" dirty="0">
                <a:solidFill>
                  <a:prstClr val="black"/>
                </a:solidFill>
                <a:latin typeface="Calibri"/>
                <a:ea typeface="ＭＳ Ｐゴシック" panose="020B0600070205080204" pitchFamily="50" charset="-128"/>
              </a:rPr>
              <a:t>弱の地震時</a:t>
            </a:r>
            <a:r>
              <a:rPr lang="ja-JP" altLang="en-US" sz="1200" dirty="0">
                <a:solidFill>
                  <a:prstClr val="black"/>
                </a:solidFill>
                <a:latin typeface="Calibri"/>
                <a:ea typeface="ＭＳ Ｐゴシック" panose="020B0600070205080204" pitchFamily="50" charset="-128"/>
              </a:rPr>
              <a:t>には各透析施設は被災状況を確認後、透析継続の可否を日本透析医会災害情報ネットワークへ入力します。発災後は（被害有り無しかかわらず）速やかに、または業務時間外の場合には翌朝</a:t>
            </a:r>
            <a:r>
              <a:rPr lang="en-US" altLang="ja-JP" sz="1200" dirty="0">
                <a:solidFill>
                  <a:prstClr val="black"/>
                </a:solidFill>
                <a:latin typeface="Calibri"/>
                <a:ea typeface="ＭＳ Ｐゴシック" panose="020B0600070205080204" pitchFamily="50" charset="-128"/>
              </a:rPr>
              <a:t>8</a:t>
            </a:r>
            <a:r>
              <a:rPr lang="ja-JP" altLang="en-US" sz="1200" dirty="0">
                <a:solidFill>
                  <a:prstClr val="black"/>
                </a:solidFill>
                <a:latin typeface="Calibri"/>
                <a:ea typeface="ＭＳ Ｐゴシック" panose="020B0600070205080204" pitchFamily="50" charset="-128"/>
              </a:rPr>
              <a:t>時</a:t>
            </a:r>
            <a:r>
              <a:rPr lang="en-US" altLang="ja-JP" sz="1200" dirty="0">
                <a:solidFill>
                  <a:prstClr val="black"/>
                </a:solidFill>
                <a:latin typeface="Calibri"/>
                <a:ea typeface="ＭＳ Ｐゴシック" panose="020B0600070205080204" pitchFamily="50" charset="-128"/>
              </a:rPr>
              <a:t>30</a:t>
            </a:r>
            <a:r>
              <a:rPr lang="ja-JP" altLang="en-US" sz="1200" dirty="0">
                <a:solidFill>
                  <a:prstClr val="black"/>
                </a:solidFill>
                <a:latin typeface="Calibri"/>
                <a:ea typeface="ＭＳ Ｐゴシック" panose="020B0600070205080204" pitchFamily="50" charset="-128"/>
              </a:rPr>
              <a:t>分までに書き込んで下さい。</a:t>
            </a:r>
            <a:endParaRPr lang="en-US" altLang="ja-JP" sz="1200" dirty="0">
              <a:solidFill>
                <a:prstClr val="black"/>
              </a:solidFill>
              <a:latin typeface="Calibri"/>
              <a:ea typeface="ＭＳ Ｐゴシック" panose="020B0600070205080204" pitchFamily="50" charset="-128"/>
            </a:endParaRPr>
          </a:p>
          <a:p>
            <a:endParaRPr lang="en-US" altLang="ja-JP" sz="1200" dirty="0">
              <a:solidFill>
                <a:prstClr val="black"/>
              </a:solidFill>
              <a:latin typeface="Calibri"/>
              <a:ea typeface="ＭＳ Ｐゴシック" panose="020B0600070205080204" pitchFamily="50" charset="-128"/>
            </a:endParaRPr>
          </a:p>
          <a:p>
            <a:pPr marL="185738" indent="-185738"/>
            <a:r>
              <a:rPr lang="ja-JP" altLang="en-US" sz="1200" dirty="0">
                <a:solidFill>
                  <a:prstClr val="black"/>
                </a:solidFill>
                <a:latin typeface="Calibri"/>
                <a:ea typeface="ＭＳ Ｐゴシック" panose="020B0600070205080204" pitchFamily="50" charset="-128"/>
              </a:rPr>
              <a:t>（</a:t>
            </a:r>
            <a:r>
              <a:rPr lang="en-US" altLang="ja-JP" sz="1200" dirty="0">
                <a:solidFill>
                  <a:prstClr val="black"/>
                </a:solidFill>
                <a:latin typeface="Calibri"/>
                <a:ea typeface="ＭＳ Ｐゴシック" panose="020B0600070205080204" pitchFamily="50" charset="-128"/>
              </a:rPr>
              <a:t>2</a:t>
            </a:r>
            <a:r>
              <a:rPr lang="ja-JP" altLang="en-US" sz="1200" dirty="0">
                <a:solidFill>
                  <a:prstClr val="black"/>
                </a:solidFill>
                <a:latin typeface="Calibri"/>
                <a:ea typeface="ＭＳ Ｐゴシック" panose="020B0600070205080204" pitchFamily="50" charset="-128"/>
              </a:rPr>
              <a:t>）地震以外の</a:t>
            </a:r>
            <a:r>
              <a:rPr lang="ja-JP" altLang="en-US" sz="1200" dirty="0">
                <a:latin typeface="+mn-ea"/>
              </a:rPr>
              <a:t>台風など天候災害や広域停電・火災など透析困難を伴う災害の場合、まず自施設の被災状況を確認し</a:t>
            </a:r>
            <a:r>
              <a:rPr lang="ja-JP" altLang="en-US" sz="1200" u="sng" dirty="0">
                <a:latin typeface="+mn-ea"/>
              </a:rPr>
              <a:t>透析の可否</a:t>
            </a:r>
            <a:r>
              <a:rPr lang="ja-JP" altLang="en-US" sz="1200" dirty="0">
                <a:latin typeface="+mn-ea"/>
              </a:rPr>
              <a:t>を判断し</a:t>
            </a:r>
            <a:r>
              <a:rPr lang="en-US" altLang="ja-JP" sz="1200" b="1" dirty="0">
                <a:solidFill>
                  <a:prstClr val="black"/>
                </a:solidFill>
              </a:rPr>
              <a:t>『</a:t>
            </a:r>
            <a:r>
              <a:rPr lang="ja-JP" altLang="en-US" sz="1200" b="1" dirty="0">
                <a:solidFill>
                  <a:prstClr val="black"/>
                </a:solidFill>
              </a:rPr>
              <a:t>沖透南災連グループ</a:t>
            </a:r>
            <a:r>
              <a:rPr lang="en-US" altLang="ja-JP" sz="1200" b="1" dirty="0">
                <a:solidFill>
                  <a:prstClr val="black"/>
                </a:solidFill>
              </a:rPr>
              <a:t>LINE』</a:t>
            </a:r>
            <a:r>
              <a:rPr lang="ja-JP" altLang="en-US" sz="1200" dirty="0">
                <a:solidFill>
                  <a:prstClr val="black"/>
                </a:solidFill>
              </a:rPr>
              <a:t>に書き込みを行ってください。</a:t>
            </a:r>
            <a:endParaRPr lang="en-US" altLang="ja-JP" sz="1200" dirty="0">
              <a:solidFill>
                <a:prstClr val="black"/>
              </a:solidFill>
              <a:latin typeface="Calibri"/>
              <a:ea typeface="ＭＳ Ｐゴシック" panose="020B0600070205080204" pitchFamily="50" charset="-128"/>
            </a:endParaRPr>
          </a:p>
          <a:p>
            <a:endParaRPr lang="en-US" altLang="ja-JP" sz="1200" dirty="0">
              <a:solidFill>
                <a:prstClr val="black"/>
              </a:solidFill>
              <a:latin typeface="Calibri"/>
              <a:ea typeface="ＭＳ Ｐゴシック" panose="020B0600070205080204" pitchFamily="50" charset="-128"/>
            </a:endParaRPr>
          </a:p>
          <a:p>
            <a:pPr marL="206022" indent="-206022"/>
            <a:r>
              <a:rPr lang="ja-JP" altLang="en-US" sz="1200" dirty="0">
                <a:solidFill>
                  <a:prstClr val="black"/>
                </a:solidFill>
                <a:latin typeface="Calibri"/>
                <a:ea typeface="ＭＳ Ｐゴシック" panose="020B0600070205080204" pitchFamily="50" charset="-128"/>
              </a:rPr>
              <a:t>（</a:t>
            </a:r>
            <a:r>
              <a:rPr lang="en-US" altLang="ja-JP" sz="1200" dirty="0">
                <a:solidFill>
                  <a:prstClr val="black"/>
                </a:solidFill>
                <a:latin typeface="Calibri"/>
                <a:ea typeface="ＭＳ Ｐゴシック" panose="020B0600070205080204" pitchFamily="50" charset="-128"/>
              </a:rPr>
              <a:t>3</a:t>
            </a:r>
            <a:r>
              <a:rPr lang="ja-JP" altLang="en-US" sz="1200" dirty="0">
                <a:solidFill>
                  <a:prstClr val="black"/>
                </a:solidFill>
              </a:rPr>
              <a:t>）南災連本部施設は各施設の被災状況を速やかに確認し南災連災害対策本部の立ち上げを行うか判断し、各施設へ</a:t>
            </a:r>
            <a:r>
              <a:rPr lang="en-US" altLang="ja-JP" sz="1200" b="1" dirty="0">
                <a:solidFill>
                  <a:prstClr val="black"/>
                </a:solidFill>
              </a:rPr>
              <a:t>『</a:t>
            </a:r>
            <a:r>
              <a:rPr lang="ja-JP" altLang="en-US" sz="1200" b="1" dirty="0">
                <a:solidFill>
                  <a:prstClr val="black"/>
                </a:solidFill>
              </a:rPr>
              <a:t>沖透南災連グループ</a:t>
            </a:r>
            <a:r>
              <a:rPr lang="en-US" altLang="ja-JP" sz="1200" b="1" dirty="0">
                <a:solidFill>
                  <a:prstClr val="black"/>
                </a:solidFill>
              </a:rPr>
              <a:t>LINE』</a:t>
            </a:r>
            <a:r>
              <a:rPr lang="ja-JP" altLang="en-US" sz="1200" dirty="0">
                <a:solidFill>
                  <a:prstClr val="black"/>
                </a:solidFill>
              </a:rPr>
              <a:t>にて通達します。また被災施設が単独であったり、本部立ち上げが不要な場合も</a:t>
            </a:r>
            <a:r>
              <a:rPr lang="en-US" altLang="ja-JP" sz="1200" dirty="0">
                <a:solidFill>
                  <a:prstClr val="black"/>
                </a:solidFill>
              </a:rPr>
              <a:t>LINE</a:t>
            </a:r>
            <a:r>
              <a:rPr lang="ja-JP" altLang="en-US" sz="1200" dirty="0">
                <a:solidFill>
                  <a:prstClr val="black"/>
                </a:solidFill>
              </a:rPr>
              <a:t>にてその旨を通達します。</a:t>
            </a:r>
            <a:endParaRPr lang="en-US" altLang="ja-JP" sz="1200" dirty="0">
              <a:solidFill>
                <a:prstClr val="black"/>
              </a:solidFill>
              <a:latin typeface="Calibri"/>
              <a:ea typeface="ＭＳ Ｐゴシック" panose="020B0600070205080204" pitchFamily="50" charset="-128"/>
            </a:endParaRPr>
          </a:p>
          <a:p>
            <a:endParaRPr lang="en-US" altLang="ja-JP" sz="1200" dirty="0">
              <a:solidFill>
                <a:prstClr val="black"/>
              </a:solidFill>
            </a:endParaRPr>
          </a:p>
          <a:p>
            <a:pPr marL="301805" indent="-301805"/>
            <a:r>
              <a:rPr lang="ja-JP" altLang="en-US" sz="1200" dirty="0">
                <a:solidFill>
                  <a:prstClr val="black"/>
                </a:solidFill>
              </a:rPr>
              <a:t>（</a:t>
            </a:r>
            <a:r>
              <a:rPr lang="en-US" altLang="ja-JP" sz="1200" dirty="0">
                <a:solidFill>
                  <a:prstClr val="black"/>
                </a:solidFill>
              </a:rPr>
              <a:t>4</a:t>
            </a:r>
            <a:r>
              <a:rPr lang="ja-JP" altLang="en-US" sz="1200" dirty="0">
                <a:solidFill>
                  <a:prstClr val="black"/>
                </a:solidFill>
              </a:rPr>
              <a:t>）南災連本部が立ち上がった際、本部は</a:t>
            </a:r>
            <a:r>
              <a:rPr lang="en-US" altLang="ja-JP" sz="1200" b="1" dirty="0">
                <a:solidFill>
                  <a:prstClr val="black"/>
                </a:solidFill>
              </a:rPr>
              <a:t>『</a:t>
            </a:r>
            <a:r>
              <a:rPr lang="ja-JP" altLang="en-US" sz="1200" b="1" u="wavy" dirty="0">
                <a:solidFill>
                  <a:prstClr val="black"/>
                </a:solidFill>
                <a:uFill>
                  <a:solidFill>
                    <a:schemeClr val="tx1"/>
                  </a:solidFill>
                </a:uFill>
              </a:rPr>
              <a:t>災害用</a:t>
            </a:r>
            <a:r>
              <a:rPr lang="en-US" altLang="ja-JP" sz="1200" b="1" dirty="0">
                <a:solidFill>
                  <a:prstClr val="black"/>
                </a:solidFill>
              </a:rPr>
              <a:t>LINE</a:t>
            </a:r>
            <a:r>
              <a:rPr lang="ja-JP" altLang="en-US" sz="1200" b="1" dirty="0">
                <a:solidFill>
                  <a:prstClr val="black"/>
                </a:solidFill>
              </a:rPr>
              <a:t>グループ</a:t>
            </a:r>
            <a:r>
              <a:rPr lang="en-US" altLang="ja-JP" sz="1200" b="1" dirty="0">
                <a:solidFill>
                  <a:prstClr val="black"/>
                </a:solidFill>
              </a:rPr>
              <a:t>』</a:t>
            </a:r>
            <a:r>
              <a:rPr lang="ja-JP" altLang="en-US" sz="1200" dirty="0">
                <a:solidFill>
                  <a:prstClr val="black"/>
                </a:solidFill>
              </a:rPr>
              <a:t>を立ち上げます。</a:t>
            </a:r>
            <a:endParaRPr lang="en-US" altLang="ja-JP" sz="1200" dirty="0">
              <a:solidFill>
                <a:prstClr val="black"/>
              </a:solidFill>
            </a:endParaRPr>
          </a:p>
          <a:p>
            <a:pPr marL="301805" indent="-301805"/>
            <a:endParaRPr lang="en-US" altLang="ja-JP" sz="1200" dirty="0">
              <a:solidFill>
                <a:prstClr val="black"/>
              </a:solidFill>
            </a:endParaRPr>
          </a:p>
          <a:p>
            <a:pPr marL="185738" indent="-185738"/>
            <a:r>
              <a:rPr lang="en-US" altLang="ja-JP" sz="1200" dirty="0">
                <a:solidFill>
                  <a:prstClr val="black"/>
                </a:solidFill>
              </a:rPr>
              <a:t>(5)</a:t>
            </a:r>
            <a:r>
              <a:rPr lang="ja-JP" altLang="en-US" sz="1200" dirty="0">
                <a:solidFill>
                  <a:prstClr val="black"/>
                </a:solidFill>
              </a:rPr>
              <a:t>南災連</a:t>
            </a:r>
            <a:r>
              <a:rPr lang="ja-JP" altLang="en-US" sz="1200" dirty="0">
                <a:solidFill>
                  <a:prstClr val="black"/>
                </a:solidFill>
                <a:latin typeface="Calibri"/>
                <a:ea typeface="ＭＳ Ｐゴシック" panose="020B0600070205080204" pitchFamily="50" charset="-128"/>
              </a:rPr>
              <a:t>本部は各施設の情報を基に沖縄県透析医会・南部保健所と情報を共有し被災施設に対して、支援施設選定や割り振り、支援内容等の患者コーディネートを</a:t>
            </a:r>
            <a:r>
              <a:rPr lang="en-US" altLang="ja-JP" sz="1200" dirty="0">
                <a:solidFill>
                  <a:prstClr val="black"/>
                </a:solidFill>
                <a:latin typeface="Calibri"/>
                <a:ea typeface="ＭＳ Ｐゴシック" panose="020B0600070205080204" pitchFamily="50" charset="-128"/>
              </a:rPr>
              <a:t>LINE</a:t>
            </a:r>
            <a:r>
              <a:rPr lang="ja-JP" altLang="en-US" sz="1200" dirty="0">
                <a:solidFill>
                  <a:prstClr val="black"/>
                </a:solidFill>
                <a:latin typeface="Calibri"/>
                <a:ea typeface="ＭＳ Ｐゴシック" panose="020B0600070205080204" pitchFamily="50" charset="-128"/>
              </a:rPr>
              <a:t>や</a:t>
            </a:r>
            <a:r>
              <a:rPr lang="en-US" altLang="ja-JP" sz="1200" dirty="0">
                <a:solidFill>
                  <a:prstClr val="black"/>
                </a:solidFill>
                <a:latin typeface="Calibri"/>
                <a:ea typeface="ＭＳ Ｐゴシック" panose="020B0600070205080204" pitchFamily="50" charset="-128"/>
              </a:rPr>
              <a:t>FAX</a:t>
            </a:r>
            <a:r>
              <a:rPr lang="ja-JP" altLang="en-US" sz="1200" dirty="0">
                <a:solidFill>
                  <a:prstClr val="black"/>
                </a:solidFill>
                <a:latin typeface="Calibri"/>
                <a:ea typeface="ＭＳ Ｐゴシック" panose="020B0600070205080204" pitchFamily="50" charset="-128"/>
              </a:rPr>
              <a:t>で実施します。</a:t>
            </a:r>
            <a:endParaRPr lang="en-US" altLang="ja-JP" sz="1200" dirty="0">
              <a:solidFill>
                <a:prstClr val="black"/>
              </a:solidFill>
              <a:latin typeface="Calibri"/>
              <a:ea typeface="ＭＳ Ｐゴシック" panose="020B0600070205080204" pitchFamily="50" charset="-128"/>
            </a:endParaRPr>
          </a:p>
        </p:txBody>
      </p:sp>
      <p:pic>
        <p:nvPicPr>
          <p:cNvPr id="3" name="図 2">
            <a:extLst>
              <a:ext uri="{FF2B5EF4-FFF2-40B4-BE49-F238E27FC236}">
                <a16:creationId xmlns:a16="http://schemas.microsoft.com/office/drawing/2014/main" id="{40378878-A2BB-414D-94F4-B6C062D8741D}"/>
              </a:ext>
            </a:extLst>
          </p:cNvPr>
          <p:cNvPicPr>
            <a:picLocks noChangeAspect="1"/>
          </p:cNvPicPr>
          <p:nvPr/>
        </p:nvPicPr>
        <p:blipFill>
          <a:blip r:embed="rId2" cstate="print"/>
          <a:stretch>
            <a:fillRect/>
          </a:stretch>
        </p:blipFill>
        <p:spPr>
          <a:xfrm>
            <a:off x="769413" y="5550723"/>
            <a:ext cx="5821943" cy="3195403"/>
          </a:xfrm>
          <a:prstGeom prst="rect">
            <a:avLst/>
          </a:prstGeom>
        </p:spPr>
      </p:pic>
      <p:sp>
        <p:nvSpPr>
          <p:cNvPr id="7" name="テキスト ボックス 6"/>
          <p:cNvSpPr txBox="1"/>
          <p:nvPr/>
        </p:nvSpPr>
        <p:spPr>
          <a:xfrm>
            <a:off x="3503306" y="575916"/>
            <a:ext cx="3799347" cy="536000"/>
          </a:xfrm>
          <a:prstGeom prst="rect">
            <a:avLst/>
          </a:prstGeom>
          <a:noFill/>
        </p:spPr>
        <p:txBody>
          <a:bodyPr wrap="none" lIns="104095" tIns="52048" rIns="104095" bIns="52048" rtlCol="0">
            <a:spAutoFit/>
          </a:bodyPr>
          <a:lstStyle/>
          <a:p>
            <a:r>
              <a:rPr lang="ja-JP" altLang="en-US" sz="2800" b="1" dirty="0">
                <a:solidFill>
                  <a:srgbClr val="FF0000"/>
                </a:solidFill>
              </a:rPr>
              <a:t>災害時のフローチャート</a:t>
            </a:r>
          </a:p>
        </p:txBody>
      </p:sp>
      <p:sp>
        <p:nvSpPr>
          <p:cNvPr id="11" name="正方形/長方形 10">
            <a:extLst>
              <a:ext uri="{FF2B5EF4-FFF2-40B4-BE49-F238E27FC236}">
                <a16:creationId xmlns:a16="http://schemas.microsoft.com/office/drawing/2014/main" id="{D8ABAF1D-0217-4A96-9C01-0FA3A91927D6}"/>
              </a:ext>
            </a:extLst>
          </p:cNvPr>
          <p:cNvSpPr/>
          <p:nvPr/>
        </p:nvSpPr>
        <p:spPr>
          <a:xfrm>
            <a:off x="0" y="1098258"/>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12" name="図 11">
            <a:extLst>
              <a:ext uri="{FF2B5EF4-FFF2-40B4-BE49-F238E27FC236}">
                <a16:creationId xmlns:a16="http://schemas.microsoft.com/office/drawing/2014/main" id="{CF6D4978-B148-4D8F-A812-356FA13043E4}"/>
              </a:ext>
            </a:extLst>
          </p:cNvPr>
          <p:cNvPicPr>
            <a:picLocks noChangeAspect="1"/>
          </p:cNvPicPr>
          <p:nvPr/>
        </p:nvPicPr>
        <p:blipFill>
          <a:blip r:embed="rId3" cstate="print">
            <a:alphaModFix amt="10000"/>
          </a:blip>
          <a:stretch>
            <a:fillRect/>
          </a:stretch>
        </p:blipFill>
        <p:spPr>
          <a:xfrm>
            <a:off x="6258075" y="215876"/>
            <a:ext cx="981148" cy="1012169"/>
          </a:xfrm>
          <a:prstGeom prst="rect">
            <a:avLst/>
          </a:prstGeom>
        </p:spPr>
      </p:pic>
      <p:sp>
        <p:nvSpPr>
          <p:cNvPr id="5" name="四角形: 角を丸くする 4">
            <a:extLst>
              <a:ext uri="{FF2B5EF4-FFF2-40B4-BE49-F238E27FC236}">
                <a16:creationId xmlns:a16="http://schemas.microsoft.com/office/drawing/2014/main" id="{ABD64F9B-AC17-421C-8998-4B72E8E31827}"/>
              </a:ext>
            </a:extLst>
          </p:cNvPr>
          <p:cNvSpPr/>
          <p:nvPr/>
        </p:nvSpPr>
        <p:spPr>
          <a:xfrm>
            <a:off x="1201462" y="9267568"/>
            <a:ext cx="5158340"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B231EA7-BE28-4D40-877D-E9CE154BC296}"/>
              </a:ext>
            </a:extLst>
          </p:cNvPr>
          <p:cNvSpPr txBox="1"/>
          <p:nvPr/>
        </p:nvSpPr>
        <p:spPr>
          <a:xfrm rot="20817802">
            <a:off x="463274" y="8658331"/>
            <a:ext cx="1476165" cy="500137"/>
          </a:xfrm>
          <a:prstGeom prst="rect">
            <a:avLst/>
          </a:prstGeom>
          <a:noFill/>
        </p:spPr>
        <p:txBody>
          <a:bodyPr wrap="square" rtlCol="0">
            <a:spAutoFit/>
            <a:scene3d>
              <a:camera prst="perspectiveRelaxedModerately"/>
              <a:lightRig rig="threePt" dir="t"/>
            </a:scene3d>
          </a:bodyPr>
          <a:lstStyle/>
          <a:p>
            <a:pPr algn="ctr"/>
            <a:r>
              <a:rPr lang="ja-JP" altLang="en-US" sz="1600" dirty="0">
                <a:ln w="0"/>
                <a:effectLst>
                  <a:outerShdw blurRad="38100" dist="19050" dir="2700000" algn="tl" rotWithShape="0">
                    <a:schemeClr val="dk1">
                      <a:alpha val="40000"/>
                    </a:schemeClr>
                  </a:outerShdw>
                </a:effectLst>
              </a:rPr>
              <a:t>有備無患</a:t>
            </a:r>
            <a:endParaRPr lang="en-US" altLang="ja-JP" sz="1600" dirty="0">
              <a:ln w="0"/>
              <a:effectLst>
                <a:outerShdw blurRad="38100" dist="19050" dir="2700000" algn="tl" rotWithShape="0">
                  <a:schemeClr val="dk1">
                    <a:alpha val="40000"/>
                  </a:schemeClr>
                </a:outerShdw>
              </a:effectLst>
            </a:endParaRPr>
          </a:p>
          <a:p>
            <a:pPr algn="ctr"/>
            <a:r>
              <a:rPr kumimoji="1" lang="ja-JP" altLang="en-US" sz="1050" dirty="0">
                <a:ln w="0"/>
                <a:effectLst>
                  <a:outerShdw blurRad="38100" dist="19050" dir="2700000" algn="tl" rotWithShape="0">
                    <a:schemeClr val="dk1">
                      <a:alpha val="40000"/>
                    </a:schemeClr>
                  </a:outerShdw>
                </a:effectLst>
              </a:rPr>
              <a:t>（備えあれば憂いなし）</a:t>
            </a:r>
          </a:p>
        </p:txBody>
      </p:sp>
      <p:sp>
        <p:nvSpPr>
          <p:cNvPr id="16" name="思考の吹き出し: 雲形 15">
            <a:extLst>
              <a:ext uri="{FF2B5EF4-FFF2-40B4-BE49-F238E27FC236}">
                <a16:creationId xmlns:a16="http://schemas.microsoft.com/office/drawing/2014/main" id="{8CCBB3F8-968F-4751-854B-225A1E994838}"/>
              </a:ext>
            </a:extLst>
          </p:cNvPr>
          <p:cNvSpPr/>
          <p:nvPr/>
        </p:nvSpPr>
        <p:spPr>
          <a:xfrm rot="20787295">
            <a:off x="298506" y="8621681"/>
            <a:ext cx="1860572" cy="616044"/>
          </a:xfrm>
          <a:prstGeom prst="cloudCallout">
            <a:avLst>
              <a:gd name="adj1" fmla="val 32684"/>
              <a:gd name="adj2" fmla="val 78072"/>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60242" y="1780005"/>
            <a:ext cx="2753743" cy="546036"/>
          </a:xfrm>
          <a:prstGeom prst="rect">
            <a:avLst/>
          </a:prstGeom>
          <a:solidFill>
            <a:srgbClr val="F8A968"/>
          </a:solidFill>
          <a:ln w="76200">
            <a:solidFill>
              <a:schemeClr val="accent6">
                <a:lumMod val="50000"/>
              </a:schemeClr>
            </a:solidFill>
          </a:ln>
        </p:spPr>
        <p:style>
          <a:lnRef idx="1">
            <a:schemeClr val="accent2"/>
          </a:lnRef>
          <a:fillRef idx="2">
            <a:schemeClr val="accent2"/>
          </a:fillRef>
          <a:effectRef idx="1">
            <a:schemeClr val="accent2"/>
          </a:effectRef>
          <a:fontRef idx="minor">
            <a:schemeClr val="dk1"/>
          </a:fontRef>
        </p:style>
        <p:txBody>
          <a:bodyPr wrap="square" lIns="104095" tIns="52048" rIns="104095" bIns="122947" anchor="t">
            <a:spAutoFit/>
          </a:bodyPr>
          <a:lstStyle/>
          <a:p>
            <a:pPr algn="ctr">
              <a:spcBef>
                <a:spcPts val="1366"/>
              </a:spcBef>
              <a:spcAft>
                <a:spcPts val="1366"/>
              </a:spcAft>
              <a:defRPr/>
            </a:pPr>
            <a:r>
              <a:rPr lang="ja-JP" altLang="en-US" sz="2400" b="1" dirty="0">
                <a:solidFill>
                  <a:prstClr val="black"/>
                </a:solidFill>
                <a:latin typeface="+mn-ea"/>
              </a:rPr>
              <a:t>南災連各透析施設</a:t>
            </a:r>
            <a:endParaRPr lang="en-US" altLang="ja-JP" sz="2400" b="1" dirty="0">
              <a:solidFill>
                <a:prstClr val="black"/>
              </a:solidFill>
              <a:latin typeface="+mn-ea"/>
            </a:endParaRPr>
          </a:p>
        </p:txBody>
      </p:sp>
      <p:sp>
        <p:nvSpPr>
          <p:cNvPr id="4" name="テキスト ボックス 3"/>
          <p:cNvSpPr txBox="1"/>
          <p:nvPr/>
        </p:nvSpPr>
        <p:spPr>
          <a:xfrm>
            <a:off x="828303" y="7416676"/>
            <a:ext cx="2088232" cy="843776"/>
          </a:xfrm>
          <a:prstGeom prst="rect">
            <a:avLst/>
          </a:prstGeom>
        </p:spPr>
        <p:style>
          <a:lnRef idx="1">
            <a:schemeClr val="accent4"/>
          </a:lnRef>
          <a:fillRef idx="3">
            <a:schemeClr val="accent4"/>
          </a:fillRef>
          <a:effectRef idx="2">
            <a:schemeClr val="accent4"/>
          </a:effectRef>
          <a:fontRef idx="minor">
            <a:schemeClr val="lt1"/>
          </a:fontRef>
        </p:style>
        <p:txBody>
          <a:bodyPr wrap="square" lIns="104095" tIns="52048" rIns="104095" bIns="52048">
            <a:spAutoFit/>
          </a:bodyPr>
          <a:lstStyle/>
          <a:p>
            <a:pPr algn="ctr">
              <a:defRPr/>
            </a:pPr>
            <a:r>
              <a:rPr lang="ja-JP" altLang="en-US" sz="1600" dirty="0">
                <a:solidFill>
                  <a:schemeClr val="bg1"/>
                </a:solidFill>
                <a:latin typeface="+mn-ea"/>
              </a:rPr>
              <a:t>日本透析医会災害対策情報ネットワーク</a:t>
            </a:r>
            <a:br>
              <a:rPr lang="en-US" altLang="ja-JP" sz="1600" dirty="0">
                <a:solidFill>
                  <a:schemeClr val="bg1"/>
                </a:solidFill>
                <a:latin typeface="+mn-ea"/>
              </a:rPr>
            </a:br>
            <a:r>
              <a:rPr lang="ja-JP" altLang="en-US" sz="1600" dirty="0">
                <a:solidFill>
                  <a:schemeClr val="bg1"/>
                </a:solidFill>
                <a:latin typeface="+mn-ea"/>
              </a:rPr>
              <a:t>（ホームページ）</a:t>
            </a:r>
          </a:p>
        </p:txBody>
      </p:sp>
      <p:sp>
        <p:nvSpPr>
          <p:cNvPr id="42" name="テキスト ボックス 41">
            <a:extLst>
              <a:ext uri="{FF2B5EF4-FFF2-40B4-BE49-F238E27FC236}">
                <a16:creationId xmlns:a16="http://schemas.microsoft.com/office/drawing/2014/main" id="{C7DE91F0-D096-4671-9A4E-8B046974F202}"/>
              </a:ext>
            </a:extLst>
          </p:cNvPr>
          <p:cNvSpPr txBox="1"/>
          <p:nvPr/>
        </p:nvSpPr>
        <p:spPr>
          <a:xfrm>
            <a:off x="5167856" y="4664119"/>
            <a:ext cx="1061047" cy="84377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lIns="104095" tIns="52048" rIns="104095" bIns="52048" rtlCol="0">
            <a:spAutoFit/>
          </a:bodyPr>
          <a:lstStyle/>
          <a:p>
            <a:r>
              <a:rPr lang="ja-JP" altLang="en-US" sz="1200" dirty="0">
                <a:ln w="0"/>
                <a:solidFill>
                  <a:schemeClr val="tx1"/>
                </a:solidFill>
                <a:latin typeface="+mn-ea"/>
              </a:rPr>
              <a:t>・</a:t>
            </a:r>
            <a:r>
              <a:rPr lang="en-US" altLang="ja-JP" sz="1200" dirty="0">
                <a:ln w="0"/>
                <a:solidFill>
                  <a:schemeClr val="tx1"/>
                </a:solidFill>
                <a:latin typeface="+mn-ea"/>
              </a:rPr>
              <a:t>LINE</a:t>
            </a:r>
          </a:p>
          <a:p>
            <a:r>
              <a:rPr lang="ja-JP" altLang="en-US" sz="1200" dirty="0">
                <a:ln w="0"/>
                <a:solidFill>
                  <a:schemeClr val="tx1"/>
                </a:solidFill>
                <a:latin typeface="+mn-ea"/>
              </a:rPr>
              <a:t>・</a:t>
            </a:r>
            <a:r>
              <a:rPr lang="en-US" altLang="ja-JP" sz="1200" dirty="0">
                <a:ln w="0"/>
                <a:solidFill>
                  <a:schemeClr val="tx1"/>
                </a:solidFill>
                <a:latin typeface="+mn-ea"/>
              </a:rPr>
              <a:t>FAX</a:t>
            </a:r>
          </a:p>
          <a:p>
            <a:r>
              <a:rPr lang="ja-JP" altLang="en-US" sz="1200" dirty="0">
                <a:ln w="0"/>
                <a:solidFill>
                  <a:schemeClr val="tx1"/>
                </a:solidFill>
                <a:latin typeface="+mn-ea"/>
              </a:rPr>
              <a:t>・電話</a:t>
            </a:r>
            <a:endParaRPr lang="en-US" altLang="ja-JP" sz="1200" dirty="0">
              <a:ln w="0"/>
              <a:solidFill>
                <a:schemeClr val="tx1"/>
              </a:solidFill>
              <a:latin typeface="+mn-ea"/>
            </a:endParaRPr>
          </a:p>
          <a:p>
            <a:r>
              <a:rPr lang="ja-JP" altLang="en-US" sz="1200" dirty="0">
                <a:ln w="0"/>
                <a:solidFill>
                  <a:schemeClr val="tx1"/>
                </a:solidFill>
                <a:latin typeface="+mn-ea"/>
              </a:rPr>
              <a:t>・メール</a:t>
            </a:r>
          </a:p>
        </p:txBody>
      </p:sp>
      <p:sp>
        <p:nvSpPr>
          <p:cNvPr id="17" name="正方形/長方形 16">
            <a:extLst>
              <a:ext uri="{FF2B5EF4-FFF2-40B4-BE49-F238E27FC236}">
                <a16:creationId xmlns:a16="http://schemas.microsoft.com/office/drawing/2014/main" id="{9D10FE61-1AC3-43CE-A299-63CCA9C0F637}"/>
              </a:ext>
            </a:extLst>
          </p:cNvPr>
          <p:cNvSpPr/>
          <p:nvPr/>
        </p:nvSpPr>
        <p:spPr>
          <a:xfrm>
            <a:off x="777786" y="3795946"/>
            <a:ext cx="3074853" cy="1028442"/>
          </a:xfrm>
          <a:prstGeom prst="rect">
            <a:avLst/>
          </a:prstGeom>
          <a:ln>
            <a:solidFill>
              <a:schemeClr val="tx1"/>
            </a:solidFill>
          </a:ln>
        </p:spPr>
        <p:txBody>
          <a:bodyPr wrap="square" lIns="104095" tIns="52048" rIns="104095" bIns="52048">
            <a:spAutoFit/>
          </a:bodyPr>
          <a:lstStyle/>
          <a:p>
            <a:r>
              <a:rPr lang="ja-JP" altLang="en-US" sz="1200" dirty="0">
                <a:ln w="0"/>
                <a:latin typeface="+mn-ea"/>
              </a:rPr>
              <a:t>震度</a:t>
            </a:r>
            <a:r>
              <a:rPr lang="en-US" altLang="ja-JP" sz="1200" dirty="0">
                <a:ln w="0"/>
                <a:latin typeface="+mn-ea"/>
              </a:rPr>
              <a:t>6</a:t>
            </a:r>
            <a:r>
              <a:rPr lang="ja-JP" altLang="en-US" sz="1200" dirty="0">
                <a:ln w="0"/>
                <a:latin typeface="+mn-ea"/>
              </a:rPr>
              <a:t>弱以上の地震</a:t>
            </a:r>
            <a:r>
              <a:rPr lang="ja-JP" altLang="en-US" sz="1200" dirty="0">
                <a:latin typeface="+mn-ea"/>
              </a:rPr>
              <a:t>と、国または地方公共団体により災害救助法が適用されるような、</a:t>
            </a:r>
            <a:endParaRPr lang="en-US" altLang="ja-JP" sz="1200" dirty="0">
              <a:latin typeface="+mn-ea"/>
            </a:endParaRPr>
          </a:p>
          <a:p>
            <a:r>
              <a:rPr lang="ja-JP" altLang="en-US" sz="1200" dirty="0">
                <a:latin typeface="+mn-ea"/>
              </a:rPr>
              <a:t>広範囲にわたる構造物の損壊・焼失・浸水</a:t>
            </a:r>
            <a:endParaRPr lang="en-US" altLang="ja-JP" sz="1200" dirty="0">
              <a:latin typeface="+mn-ea"/>
            </a:endParaRPr>
          </a:p>
          <a:p>
            <a:r>
              <a:rPr lang="ja-JP" altLang="en-US" sz="1200" dirty="0">
                <a:latin typeface="+mn-ea"/>
              </a:rPr>
              <a:t>・流失、交通網の遮断などの被害が発生した</a:t>
            </a:r>
            <a:endParaRPr lang="en-US" altLang="ja-JP" sz="1200" dirty="0">
              <a:latin typeface="+mn-ea"/>
            </a:endParaRPr>
          </a:p>
          <a:p>
            <a:r>
              <a:rPr lang="ja-JP" altLang="en-US" sz="1200" dirty="0">
                <a:latin typeface="+mn-ea"/>
              </a:rPr>
              <a:t>場合。</a:t>
            </a:r>
          </a:p>
        </p:txBody>
      </p:sp>
      <p:sp>
        <p:nvSpPr>
          <p:cNvPr id="18" name="星: 24 pt 17">
            <a:extLst>
              <a:ext uri="{FF2B5EF4-FFF2-40B4-BE49-F238E27FC236}">
                <a16:creationId xmlns:a16="http://schemas.microsoft.com/office/drawing/2014/main" id="{4C4603DA-8837-42F3-83F0-66B608B68414}"/>
              </a:ext>
            </a:extLst>
          </p:cNvPr>
          <p:cNvSpPr/>
          <p:nvPr/>
        </p:nvSpPr>
        <p:spPr>
          <a:xfrm>
            <a:off x="1157291" y="771893"/>
            <a:ext cx="5359644" cy="864096"/>
          </a:xfrm>
          <a:prstGeom prst="star24">
            <a:avLst/>
          </a:prstGeom>
          <a:solidFill>
            <a:srgbClr val="FF5050"/>
          </a:solid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04095" tIns="52048" rIns="104095" bIns="52048"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2400" b="1" dirty="0">
                <a:ln/>
                <a:solidFill>
                  <a:schemeClr val="tx1">
                    <a:lumMod val="95000"/>
                    <a:lumOff val="5000"/>
                  </a:schemeClr>
                </a:solidFill>
                <a:effectLst>
                  <a:glow rad="228600">
                    <a:schemeClr val="accent2">
                      <a:satMod val="175000"/>
                      <a:alpha val="40000"/>
                    </a:schemeClr>
                  </a:glow>
                </a:effectLst>
                <a:latin typeface="游ゴシック Medium" panose="020B0500000000000000" pitchFamily="50" charset="-128"/>
                <a:ea typeface="游ゴシック Medium" panose="020B0500000000000000" pitchFamily="50" charset="-128"/>
              </a:rPr>
              <a:t>災害</a:t>
            </a:r>
            <a:r>
              <a:rPr lang="ja-JP" altLang="en-US" sz="2400" b="1" dirty="0">
                <a:ln/>
                <a:solidFill>
                  <a:schemeClr val="tx1">
                    <a:lumMod val="95000"/>
                    <a:lumOff val="5000"/>
                  </a:schemeClr>
                </a:solidFill>
                <a:effectLst>
                  <a:glow rad="228600">
                    <a:schemeClr val="accent2">
                      <a:satMod val="175000"/>
                      <a:alpha val="40000"/>
                    </a:schemeClr>
                  </a:glow>
                </a:effectLst>
                <a:latin typeface="+mn-ea"/>
              </a:rPr>
              <a:t>発生</a:t>
            </a:r>
          </a:p>
        </p:txBody>
      </p:sp>
      <p:sp>
        <p:nvSpPr>
          <p:cNvPr id="30" name="正方形/長方形 29">
            <a:extLst>
              <a:ext uri="{FF2B5EF4-FFF2-40B4-BE49-F238E27FC236}">
                <a16:creationId xmlns:a16="http://schemas.microsoft.com/office/drawing/2014/main" id="{465C5BD1-6A36-4280-BE1F-165A15D1D63D}"/>
              </a:ext>
            </a:extLst>
          </p:cNvPr>
          <p:cNvSpPr/>
          <p:nvPr/>
        </p:nvSpPr>
        <p:spPr>
          <a:xfrm>
            <a:off x="4356695" y="3805238"/>
            <a:ext cx="2160240" cy="659110"/>
          </a:xfrm>
          <a:prstGeom prst="rect">
            <a:avLst/>
          </a:prstGeom>
          <a:ln>
            <a:solidFill>
              <a:schemeClr val="tx1"/>
            </a:solidFill>
          </a:ln>
        </p:spPr>
        <p:txBody>
          <a:bodyPr wrap="square" lIns="104095" tIns="52048" rIns="104095" bIns="52048">
            <a:spAutoFit/>
          </a:bodyPr>
          <a:lstStyle/>
          <a:p>
            <a:r>
              <a:rPr lang="ja-JP" altLang="en-US" sz="1200" dirty="0">
                <a:latin typeface="+mn-ea"/>
              </a:rPr>
              <a:t>その他台風など天候災害や</a:t>
            </a:r>
            <a:endParaRPr lang="en-US" altLang="ja-JP" sz="1200" dirty="0">
              <a:latin typeface="+mn-ea"/>
            </a:endParaRPr>
          </a:p>
          <a:p>
            <a:r>
              <a:rPr lang="ja-JP" altLang="en-US" sz="1200" dirty="0">
                <a:latin typeface="+mn-ea"/>
              </a:rPr>
              <a:t>広域停電・火災など透析困難</a:t>
            </a:r>
            <a:endParaRPr lang="en-US" altLang="ja-JP" sz="1200" dirty="0">
              <a:latin typeface="+mn-ea"/>
            </a:endParaRPr>
          </a:p>
          <a:p>
            <a:r>
              <a:rPr lang="ja-JP" altLang="en-US" sz="1200" dirty="0">
                <a:latin typeface="+mn-ea"/>
              </a:rPr>
              <a:t>を伴う災害の場合。</a:t>
            </a:r>
          </a:p>
        </p:txBody>
      </p:sp>
      <p:sp>
        <p:nvSpPr>
          <p:cNvPr id="19" name="正方形/長方形 18">
            <a:extLst>
              <a:ext uri="{FF2B5EF4-FFF2-40B4-BE49-F238E27FC236}">
                <a16:creationId xmlns:a16="http://schemas.microsoft.com/office/drawing/2014/main" id="{2B9A1557-A801-431B-9503-CDD086F891A2}"/>
              </a:ext>
            </a:extLst>
          </p:cNvPr>
          <p:cNvSpPr/>
          <p:nvPr/>
        </p:nvSpPr>
        <p:spPr>
          <a:xfrm>
            <a:off x="2429605" y="2355786"/>
            <a:ext cx="2815016" cy="1028442"/>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wrap="square" lIns="104095" tIns="52048" rIns="104095" bIns="52048">
            <a:spAutoFit/>
          </a:bodyPr>
          <a:lstStyle/>
          <a:p>
            <a:pPr marL="342900" indent="-342900">
              <a:buFont typeface="+mj-ea"/>
              <a:buAutoNum type="circleNumDbPlain"/>
              <a:defRPr/>
            </a:pPr>
            <a:r>
              <a:rPr lang="ja-JP" altLang="en-US" sz="1200" dirty="0">
                <a:ln w="0"/>
                <a:solidFill>
                  <a:schemeClr val="tx1"/>
                </a:solidFill>
                <a:latin typeface="+mn-ea"/>
              </a:rPr>
              <a:t>被災状況の確認</a:t>
            </a:r>
            <a:endParaRPr lang="en-US" altLang="ja-JP" sz="1200" dirty="0">
              <a:ln w="0"/>
              <a:solidFill>
                <a:schemeClr val="tx1"/>
              </a:solidFill>
              <a:latin typeface="+mn-ea"/>
            </a:endParaRPr>
          </a:p>
          <a:p>
            <a:pPr marL="342900" indent="-342900">
              <a:buFont typeface="+mj-ea"/>
              <a:buAutoNum type="circleNumDbPlain"/>
              <a:defRPr/>
            </a:pPr>
            <a:r>
              <a:rPr lang="ja-JP" altLang="en-US" sz="1200" dirty="0">
                <a:ln w="0"/>
                <a:solidFill>
                  <a:schemeClr val="tx1"/>
                </a:solidFill>
                <a:latin typeface="+mn-ea"/>
              </a:rPr>
              <a:t>透析患者の安否確認</a:t>
            </a:r>
            <a:endParaRPr lang="en-US" altLang="ja-JP" sz="1200" dirty="0">
              <a:ln w="0"/>
              <a:solidFill>
                <a:schemeClr val="tx1"/>
              </a:solidFill>
              <a:latin typeface="+mn-ea"/>
            </a:endParaRPr>
          </a:p>
          <a:p>
            <a:pPr marL="342900" indent="-342900">
              <a:buFont typeface="+mj-ea"/>
              <a:buAutoNum type="circleNumDbPlain"/>
              <a:defRPr/>
            </a:pPr>
            <a:r>
              <a:rPr lang="ja-JP" altLang="en-US" sz="1200" dirty="0">
                <a:ln w="0"/>
                <a:solidFill>
                  <a:schemeClr val="tx1"/>
                </a:solidFill>
                <a:latin typeface="+mn-ea"/>
              </a:rPr>
              <a:t>透析継続の可否確認</a:t>
            </a:r>
            <a:endParaRPr lang="en-US" altLang="ja-JP" sz="1200" dirty="0">
              <a:ln w="0"/>
              <a:solidFill>
                <a:schemeClr val="tx1"/>
              </a:solidFill>
              <a:latin typeface="+mn-ea"/>
            </a:endParaRPr>
          </a:p>
          <a:p>
            <a:pPr marL="342900" indent="-342900">
              <a:buFont typeface="+mj-ea"/>
              <a:buAutoNum type="circleNumDbPlain"/>
              <a:defRPr/>
            </a:pPr>
            <a:r>
              <a:rPr lang="ja-JP" altLang="en-US" sz="1200" dirty="0">
                <a:ln w="0"/>
                <a:solidFill>
                  <a:schemeClr val="tx1"/>
                </a:solidFill>
                <a:latin typeface="+mn-ea"/>
              </a:rPr>
              <a:t>避難の判断</a:t>
            </a:r>
            <a:endParaRPr lang="en-US" altLang="ja-JP" sz="1200" dirty="0">
              <a:ln w="0"/>
              <a:solidFill>
                <a:schemeClr val="tx1"/>
              </a:solidFill>
              <a:latin typeface="+mn-ea"/>
            </a:endParaRPr>
          </a:p>
          <a:p>
            <a:pPr marL="342900" indent="-342900">
              <a:buFont typeface="+mj-ea"/>
              <a:buAutoNum type="circleNumDbPlain"/>
              <a:defRPr/>
            </a:pPr>
            <a:r>
              <a:rPr lang="ja-JP" altLang="en-US" sz="1200" dirty="0">
                <a:ln w="0"/>
                <a:solidFill>
                  <a:schemeClr val="tx1"/>
                </a:solidFill>
                <a:latin typeface="+mn-ea"/>
              </a:rPr>
              <a:t>南災連本部へ被災状況報告</a:t>
            </a:r>
            <a:endParaRPr lang="en-US" altLang="ja-JP" sz="1200" dirty="0">
              <a:ln w="0"/>
              <a:solidFill>
                <a:schemeClr val="tx1"/>
              </a:solidFill>
              <a:latin typeface="+mn-ea"/>
            </a:endParaRPr>
          </a:p>
        </p:txBody>
      </p:sp>
      <p:sp>
        <p:nvSpPr>
          <p:cNvPr id="6" name="テキスト ボックス 5"/>
          <p:cNvSpPr txBox="1"/>
          <p:nvPr/>
        </p:nvSpPr>
        <p:spPr>
          <a:xfrm>
            <a:off x="3940993" y="6281571"/>
            <a:ext cx="2733606" cy="1043831"/>
          </a:xfrm>
          <a:prstGeom prst="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lIns="104095" tIns="52048" rIns="104095" bIns="52048">
            <a:spAutoFit/>
          </a:bodyPr>
          <a:lstStyle/>
          <a:p>
            <a:pPr algn="ctr">
              <a:defRPr/>
            </a:pPr>
            <a:r>
              <a:rPr lang="ja-JP" altLang="en-US" b="1" dirty="0">
                <a:solidFill>
                  <a:prstClr val="black"/>
                </a:solidFill>
                <a:latin typeface="+mn-ea"/>
              </a:rPr>
              <a:t>南災連本部</a:t>
            </a:r>
            <a:endParaRPr lang="en-US" altLang="ja-JP" b="1" dirty="0">
              <a:solidFill>
                <a:prstClr val="black"/>
              </a:solidFill>
              <a:latin typeface="+mn-ea"/>
            </a:endParaRPr>
          </a:p>
          <a:p>
            <a:pPr algn="ctr">
              <a:defRPr/>
            </a:pPr>
            <a:r>
              <a:rPr lang="ja-JP" altLang="en-US" sz="1400" dirty="0">
                <a:solidFill>
                  <a:prstClr val="black"/>
                </a:solidFill>
                <a:latin typeface="+mn-ea"/>
              </a:rPr>
              <a:t>西崎病院</a:t>
            </a:r>
            <a:endParaRPr lang="en-US" altLang="ja-JP" sz="1400" dirty="0">
              <a:solidFill>
                <a:prstClr val="black"/>
              </a:solidFill>
              <a:latin typeface="+mn-ea"/>
            </a:endParaRPr>
          </a:p>
          <a:p>
            <a:pPr algn="ctr">
              <a:defRPr/>
            </a:pPr>
            <a:r>
              <a:rPr lang="en-US" altLang="ja-JP" sz="1400" dirty="0">
                <a:solidFill>
                  <a:prstClr val="black"/>
                </a:solidFill>
                <a:latin typeface="+mn-ea"/>
              </a:rPr>
              <a:t>Tel/Fax</a:t>
            </a:r>
            <a:r>
              <a:rPr lang="ja-JP" altLang="en-US" sz="1400" dirty="0">
                <a:solidFill>
                  <a:prstClr val="black"/>
                </a:solidFill>
                <a:latin typeface="+mn-ea"/>
              </a:rPr>
              <a:t>：</a:t>
            </a:r>
            <a:r>
              <a:rPr lang="en-US" altLang="ja-JP" sz="1400" dirty="0">
                <a:solidFill>
                  <a:prstClr val="black"/>
                </a:solidFill>
                <a:latin typeface="+mn-ea"/>
              </a:rPr>
              <a:t>992-6465</a:t>
            </a:r>
          </a:p>
          <a:p>
            <a:pPr algn="ctr">
              <a:defRPr/>
            </a:pPr>
            <a:r>
              <a:rPr lang="ja-JP" altLang="en-US" sz="1300" dirty="0">
                <a:solidFill>
                  <a:prstClr val="black"/>
                </a:solidFill>
                <a:latin typeface="+mn-ea"/>
              </a:rPr>
              <a:t>　</a:t>
            </a:r>
            <a:endParaRPr lang="en-US" altLang="ja-JP" sz="1300" dirty="0">
              <a:solidFill>
                <a:prstClr val="black"/>
              </a:solidFill>
              <a:latin typeface="+mn-ea"/>
            </a:endParaRPr>
          </a:p>
        </p:txBody>
      </p:sp>
      <p:sp>
        <p:nvSpPr>
          <p:cNvPr id="37" name="正方形/長方形 36">
            <a:extLst>
              <a:ext uri="{FF2B5EF4-FFF2-40B4-BE49-F238E27FC236}">
                <a16:creationId xmlns:a16="http://schemas.microsoft.com/office/drawing/2014/main" id="{3606BE0C-E52D-4061-B128-EF7C2F0EBE18}"/>
              </a:ext>
            </a:extLst>
          </p:cNvPr>
          <p:cNvSpPr/>
          <p:nvPr/>
        </p:nvSpPr>
        <p:spPr>
          <a:xfrm>
            <a:off x="3945429" y="7332142"/>
            <a:ext cx="2736304" cy="1684045"/>
          </a:xfrm>
          <a:prstGeom prst="rect">
            <a:avLst/>
          </a:prstGeom>
          <a:solidFill>
            <a:srgbClr val="FFFF00">
              <a:alpha val="50000"/>
            </a:srgbClr>
          </a:solidFill>
          <a:ln w="22225">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wrap="square" lIns="104095" tIns="52048" rIns="104095" bIns="52048">
            <a:spAutoFit/>
          </a:bodyPr>
          <a:lstStyle/>
          <a:p>
            <a:pPr marL="342900" indent="-342900">
              <a:spcAft>
                <a:spcPts val="683"/>
              </a:spcAft>
              <a:buFont typeface="+mj-ea"/>
              <a:buAutoNum type="circleNumDbPlain"/>
              <a:defRPr/>
            </a:pPr>
            <a:r>
              <a:rPr lang="ja-JP" altLang="en-US" sz="1200" dirty="0">
                <a:ln w="0"/>
                <a:solidFill>
                  <a:schemeClr val="tx1"/>
                </a:solidFill>
                <a:latin typeface="+mn-ea"/>
              </a:rPr>
              <a:t>ブロック内の透析施設被災状況確認し災害対策本部立ち上げる</a:t>
            </a:r>
            <a:endParaRPr lang="en-US" altLang="ja-JP" sz="1200" dirty="0">
              <a:ln w="0"/>
              <a:solidFill>
                <a:schemeClr val="tx1"/>
              </a:solidFill>
              <a:latin typeface="+mn-ea"/>
            </a:endParaRPr>
          </a:p>
          <a:p>
            <a:pPr marL="342900" indent="-342900">
              <a:spcAft>
                <a:spcPts val="683"/>
              </a:spcAft>
              <a:buFont typeface="+mj-ea"/>
              <a:buAutoNum type="circleNumDbPlain"/>
              <a:defRPr/>
            </a:pPr>
            <a:r>
              <a:rPr lang="ja-JP" altLang="en-US" sz="1200" dirty="0">
                <a:ln w="0"/>
                <a:solidFill>
                  <a:schemeClr val="tx1"/>
                </a:solidFill>
                <a:latin typeface="+mn-ea"/>
              </a:rPr>
              <a:t>南災連透析施設被災状況確認・指示</a:t>
            </a:r>
            <a:endParaRPr lang="en-US" altLang="ja-JP" sz="1200" dirty="0">
              <a:ln w="0"/>
              <a:solidFill>
                <a:schemeClr val="tx1"/>
              </a:solidFill>
              <a:latin typeface="+mn-ea"/>
            </a:endParaRPr>
          </a:p>
          <a:p>
            <a:pPr marL="342900" indent="-342900">
              <a:spcAft>
                <a:spcPts val="683"/>
              </a:spcAft>
              <a:buFont typeface="+mj-ea"/>
              <a:buAutoNum type="circleNumDbPlain"/>
              <a:defRPr/>
            </a:pPr>
            <a:r>
              <a:rPr lang="ja-JP" altLang="en-US" sz="1200" dirty="0">
                <a:ln w="0"/>
                <a:solidFill>
                  <a:schemeClr val="tx1"/>
                </a:solidFill>
                <a:latin typeface="+mn-ea"/>
              </a:rPr>
              <a:t>県透析医会本部と連携して、コーディネート実地</a:t>
            </a:r>
            <a:endParaRPr lang="en-US" altLang="ja-JP" sz="1200" dirty="0">
              <a:ln w="0"/>
              <a:solidFill>
                <a:schemeClr val="tx1"/>
              </a:solidFill>
              <a:latin typeface="+mn-ea"/>
            </a:endParaRPr>
          </a:p>
          <a:p>
            <a:pPr marL="342900" indent="-342900">
              <a:spcAft>
                <a:spcPts val="683"/>
              </a:spcAft>
              <a:buFont typeface="+mj-ea"/>
              <a:buAutoNum type="circleNumDbPlain"/>
              <a:defRPr/>
            </a:pPr>
            <a:r>
              <a:rPr lang="ja-JP" altLang="en-US" sz="1200" dirty="0">
                <a:ln w="0"/>
                <a:solidFill>
                  <a:schemeClr val="tx1"/>
                </a:solidFill>
                <a:latin typeface="+mn-ea"/>
              </a:rPr>
              <a:t>保健所へ報告・支援依頼</a:t>
            </a:r>
          </a:p>
        </p:txBody>
      </p:sp>
      <p:sp>
        <p:nvSpPr>
          <p:cNvPr id="43" name="テキスト ボックス 42">
            <a:extLst>
              <a:ext uri="{FF2B5EF4-FFF2-40B4-BE49-F238E27FC236}">
                <a16:creationId xmlns:a16="http://schemas.microsoft.com/office/drawing/2014/main" id="{868DC414-5AF1-4468-9832-DC368C552564}"/>
              </a:ext>
            </a:extLst>
          </p:cNvPr>
          <p:cNvSpPr txBox="1"/>
          <p:nvPr/>
        </p:nvSpPr>
        <p:spPr>
          <a:xfrm>
            <a:off x="900311" y="6048524"/>
            <a:ext cx="984824" cy="65911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lIns="104095" tIns="52048" rIns="104095" bIns="52048" rtlCol="0">
            <a:spAutoFit/>
          </a:bodyPr>
          <a:lstStyle/>
          <a:p>
            <a:r>
              <a:rPr lang="ja-JP" altLang="en-US" sz="1200" dirty="0">
                <a:ln w="0"/>
                <a:solidFill>
                  <a:schemeClr val="tx1"/>
                </a:solidFill>
                <a:latin typeface="+mn-ea"/>
              </a:rPr>
              <a:t>・</a:t>
            </a:r>
            <a:r>
              <a:rPr lang="en-US" altLang="ja-JP" sz="1200" dirty="0">
                <a:ln w="0"/>
                <a:solidFill>
                  <a:schemeClr val="tx1"/>
                </a:solidFill>
                <a:latin typeface="+mn-ea"/>
              </a:rPr>
              <a:t>PC</a:t>
            </a:r>
          </a:p>
          <a:p>
            <a:r>
              <a:rPr lang="ja-JP" altLang="en-US" sz="1200" dirty="0">
                <a:ln w="0"/>
                <a:solidFill>
                  <a:schemeClr val="tx1"/>
                </a:solidFill>
                <a:latin typeface="+mn-ea"/>
              </a:rPr>
              <a:t>・スマホ</a:t>
            </a:r>
          </a:p>
          <a:p>
            <a:r>
              <a:rPr lang="ja-JP" altLang="en-US" sz="1200" dirty="0">
                <a:ln w="0"/>
                <a:solidFill>
                  <a:schemeClr val="tx1"/>
                </a:solidFill>
                <a:latin typeface="+mn-ea"/>
              </a:rPr>
              <a:t>・タブレット</a:t>
            </a:r>
          </a:p>
        </p:txBody>
      </p:sp>
      <p:sp>
        <p:nvSpPr>
          <p:cNvPr id="44" name="正方形/長方形 43">
            <a:extLst>
              <a:ext uri="{FF2B5EF4-FFF2-40B4-BE49-F238E27FC236}">
                <a16:creationId xmlns:a16="http://schemas.microsoft.com/office/drawing/2014/main" id="{5526BFF2-6006-456E-A718-BE24B5560A2F}"/>
              </a:ext>
            </a:extLst>
          </p:cNvPr>
          <p:cNvSpPr/>
          <p:nvPr/>
        </p:nvSpPr>
        <p:spPr>
          <a:xfrm>
            <a:off x="828304" y="8280772"/>
            <a:ext cx="2088231" cy="55138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wrap="square" lIns="104095" tIns="52048" rIns="104095" bIns="52048">
            <a:spAutoFit/>
          </a:bodyPr>
          <a:lstStyle/>
          <a:p>
            <a:pPr>
              <a:spcAft>
                <a:spcPts val="600"/>
              </a:spcAft>
              <a:defRPr/>
            </a:pPr>
            <a:r>
              <a:rPr lang="ja-JP" altLang="en-US" sz="1200" dirty="0">
                <a:ln w="0"/>
                <a:solidFill>
                  <a:schemeClr val="tx1"/>
                </a:solidFill>
                <a:latin typeface="+mn-ea"/>
              </a:rPr>
              <a:t>①自施設被災状況報告</a:t>
            </a:r>
            <a:endParaRPr lang="en-US" altLang="ja-JP" sz="1200" dirty="0">
              <a:ln w="0"/>
              <a:solidFill>
                <a:schemeClr val="tx1"/>
              </a:solidFill>
              <a:latin typeface="+mn-ea"/>
            </a:endParaRPr>
          </a:p>
          <a:p>
            <a:pPr>
              <a:spcAft>
                <a:spcPts val="600"/>
              </a:spcAft>
              <a:defRPr/>
            </a:pPr>
            <a:r>
              <a:rPr lang="ja-JP" altLang="en-US" sz="1200" dirty="0">
                <a:ln w="0"/>
                <a:solidFill>
                  <a:schemeClr val="tx1"/>
                </a:solidFill>
                <a:latin typeface="+mn-ea"/>
              </a:rPr>
              <a:t>②他施設状況確認</a:t>
            </a:r>
          </a:p>
        </p:txBody>
      </p:sp>
      <p:sp>
        <p:nvSpPr>
          <p:cNvPr id="5" name="正方形/長方形 4">
            <a:extLst>
              <a:ext uri="{FF2B5EF4-FFF2-40B4-BE49-F238E27FC236}">
                <a16:creationId xmlns:a16="http://schemas.microsoft.com/office/drawing/2014/main" id="{38696C16-3F88-4E32-BB00-144C96AA399F}"/>
              </a:ext>
            </a:extLst>
          </p:cNvPr>
          <p:cNvSpPr/>
          <p:nvPr/>
        </p:nvSpPr>
        <p:spPr>
          <a:xfrm>
            <a:off x="777786" y="4958512"/>
            <a:ext cx="3020730" cy="659110"/>
          </a:xfrm>
          <a:prstGeom prst="rect">
            <a:avLst/>
          </a:prstGeom>
        </p:spPr>
        <p:txBody>
          <a:bodyPr wrap="square" lIns="104095" tIns="52048" rIns="104095" bIns="52048">
            <a:spAutoFit/>
          </a:bodyPr>
          <a:lstStyle/>
          <a:p>
            <a:r>
              <a:rPr lang="en-US" altLang="ja-JP" sz="1200" dirty="0">
                <a:solidFill>
                  <a:prstClr val="black"/>
                </a:solidFill>
                <a:latin typeface="+mn-ea"/>
              </a:rPr>
              <a:t>※</a:t>
            </a:r>
            <a:r>
              <a:rPr lang="ja-JP" altLang="en-US" sz="1200" dirty="0">
                <a:solidFill>
                  <a:prstClr val="black"/>
                </a:solidFill>
                <a:latin typeface="+mn-ea"/>
              </a:rPr>
              <a:t>被災状況を確認後、透析継続の可否を災害情報ネットワークへ入力します。（被害有り無しかかわらず）</a:t>
            </a:r>
            <a:endParaRPr lang="en-US" altLang="ja-JP" sz="1200" dirty="0">
              <a:solidFill>
                <a:prstClr val="black"/>
              </a:solidFill>
              <a:latin typeface="+mn-ea"/>
            </a:endParaRPr>
          </a:p>
        </p:txBody>
      </p:sp>
      <p:pic>
        <p:nvPicPr>
          <p:cNvPr id="7" name="図 6">
            <a:extLst>
              <a:ext uri="{FF2B5EF4-FFF2-40B4-BE49-F238E27FC236}">
                <a16:creationId xmlns:a16="http://schemas.microsoft.com/office/drawing/2014/main" id="{BFC2656B-D0CB-41BF-9629-567E87C80228}"/>
              </a:ext>
            </a:extLst>
          </p:cNvPr>
          <p:cNvPicPr>
            <a:picLocks noChangeAspect="1"/>
          </p:cNvPicPr>
          <p:nvPr/>
        </p:nvPicPr>
        <p:blipFill>
          <a:blip r:embed="rId3" cstate="print"/>
          <a:stretch>
            <a:fillRect/>
          </a:stretch>
        </p:blipFill>
        <p:spPr>
          <a:xfrm>
            <a:off x="5353524" y="2774742"/>
            <a:ext cx="1235419" cy="931270"/>
          </a:xfrm>
          <a:prstGeom prst="rect">
            <a:avLst/>
          </a:prstGeom>
        </p:spPr>
      </p:pic>
      <p:pic>
        <p:nvPicPr>
          <p:cNvPr id="1026" name="Picture 2" descr="ãå°é ã¤ã©ã¹ããã®ç»åæ¤ç´¢çµæ">
            <a:extLst>
              <a:ext uri="{FF2B5EF4-FFF2-40B4-BE49-F238E27FC236}">
                <a16:creationId xmlns:a16="http://schemas.microsoft.com/office/drawing/2014/main" id="{534B565D-0FD7-4ABA-8551-E9D78A4A77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786" y="2362983"/>
            <a:ext cx="1429953" cy="1323952"/>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a:extLst>
              <a:ext uri="{FF2B5EF4-FFF2-40B4-BE49-F238E27FC236}">
                <a16:creationId xmlns:a16="http://schemas.microsoft.com/office/drawing/2014/main" id="{A03433D6-6F3C-4A8B-BBF2-DF5721400C06}"/>
              </a:ext>
            </a:extLst>
          </p:cNvPr>
          <p:cNvSpPr/>
          <p:nvPr/>
        </p:nvSpPr>
        <p:spPr>
          <a:xfrm>
            <a:off x="3996655" y="9256663"/>
            <a:ext cx="2736304" cy="68029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lIns="104095" tIns="52048" rIns="104095" bIns="52048">
            <a:spAutoFit/>
          </a:bodyPr>
          <a:lstStyle/>
          <a:p>
            <a:pPr marL="198793" indent="-198793">
              <a:spcAft>
                <a:spcPts val="683"/>
              </a:spcAft>
              <a:defRPr/>
            </a:pPr>
            <a:r>
              <a:rPr lang="en-US" altLang="ja-JP" sz="1300" dirty="0">
                <a:ln w="0"/>
                <a:solidFill>
                  <a:schemeClr val="tx1"/>
                </a:solidFill>
                <a:latin typeface="+mn-ea"/>
              </a:rPr>
              <a:t>	</a:t>
            </a:r>
            <a:r>
              <a:rPr lang="en-US" altLang="ja-JP" sz="1200" u="sng" dirty="0">
                <a:ln w="0"/>
                <a:solidFill>
                  <a:schemeClr val="tx1"/>
                </a:solidFill>
                <a:latin typeface="+mn-ea"/>
              </a:rPr>
              <a:t>※</a:t>
            </a:r>
            <a:r>
              <a:rPr lang="ja-JP" altLang="en-US" sz="1200" u="sng" dirty="0">
                <a:ln w="0"/>
                <a:solidFill>
                  <a:schemeClr val="tx1"/>
                </a:solidFill>
                <a:latin typeface="+mn-ea"/>
              </a:rPr>
              <a:t>他施設で日本透析医会災害時情報ネットワークの書き込み困難な場合に代理書き込みをする。</a:t>
            </a:r>
            <a:endParaRPr lang="en-US" altLang="ja-JP" sz="1200" u="sng" dirty="0">
              <a:ln w="0"/>
              <a:solidFill>
                <a:schemeClr val="tx1"/>
              </a:solidFill>
              <a:latin typeface="+mn-ea"/>
            </a:endParaRPr>
          </a:p>
        </p:txBody>
      </p:sp>
      <p:cxnSp>
        <p:nvCxnSpPr>
          <p:cNvPr id="9" name="直線矢印コネクタ 8">
            <a:extLst>
              <a:ext uri="{FF2B5EF4-FFF2-40B4-BE49-F238E27FC236}">
                <a16:creationId xmlns:a16="http://schemas.microsoft.com/office/drawing/2014/main" id="{1C6590A7-A3D6-4C0A-92C4-018827E2DD94}"/>
              </a:ext>
            </a:extLst>
          </p:cNvPr>
          <p:cNvCxnSpPr>
            <a:cxnSpLocks/>
          </p:cNvCxnSpPr>
          <p:nvPr/>
        </p:nvCxnSpPr>
        <p:spPr>
          <a:xfrm>
            <a:off x="5055955" y="4475386"/>
            <a:ext cx="0" cy="1653876"/>
          </a:xfrm>
          <a:prstGeom prst="straightConnector1">
            <a:avLst/>
          </a:prstGeom>
          <a:ln w="146050" cmpd="sng">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85C84C08-CC40-4E00-9774-9279426103F0}"/>
              </a:ext>
            </a:extLst>
          </p:cNvPr>
          <p:cNvCxnSpPr>
            <a:cxnSpLocks/>
          </p:cNvCxnSpPr>
          <p:nvPr/>
        </p:nvCxnSpPr>
        <p:spPr>
          <a:xfrm>
            <a:off x="2083312" y="5507895"/>
            <a:ext cx="0" cy="1789748"/>
          </a:xfrm>
          <a:prstGeom prst="straightConnector1">
            <a:avLst/>
          </a:prstGeom>
          <a:ln w="146050" cmpd="sng">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8E9A9EA4-E41A-4CD8-ABD2-4A978BBC120C}"/>
              </a:ext>
            </a:extLst>
          </p:cNvPr>
          <p:cNvCxnSpPr>
            <a:cxnSpLocks/>
          </p:cNvCxnSpPr>
          <p:nvPr/>
        </p:nvCxnSpPr>
        <p:spPr>
          <a:xfrm>
            <a:off x="2083312" y="6292823"/>
            <a:ext cx="1772169" cy="788796"/>
          </a:xfrm>
          <a:prstGeom prst="straightConnector1">
            <a:avLst/>
          </a:prstGeom>
          <a:ln w="133350" cmpd="sng">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2CE0430F-26B2-42B0-8D98-BADAFB79F294}"/>
              </a:ext>
            </a:extLst>
          </p:cNvPr>
          <p:cNvCxnSpPr>
            <a:cxnSpLocks/>
            <a:stCxn id="22" idx="1"/>
          </p:cNvCxnSpPr>
          <p:nvPr/>
        </p:nvCxnSpPr>
        <p:spPr>
          <a:xfrm flipH="1" flipV="1">
            <a:off x="2994345" y="7868455"/>
            <a:ext cx="1002310" cy="1728355"/>
          </a:xfrm>
          <a:prstGeom prst="straightConnector1">
            <a:avLst/>
          </a:prstGeom>
          <a:ln w="793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226D9B5A-83AE-4838-8E32-E35F697892D4}"/>
              </a:ext>
            </a:extLst>
          </p:cNvPr>
          <p:cNvSpPr txBox="1"/>
          <p:nvPr/>
        </p:nvSpPr>
        <p:spPr>
          <a:xfrm>
            <a:off x="2737792" y="5636796"/>
            <a:ext cx="884056" cy="84377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lIns="104095" tIns="52048" rIns="104095" bIns="52048" rtlCol="0">
            <a:spAutoFit/>
          </a:bodyPr>
          <a:lstStyle/>
          <a:p>
            <a:r>
              <a:rPr lang="ja-JP" altLang="en-US" sz="1200" dirty="0">
                <a:ln w="0"/>
                <a:solidFill>
                  <a:schemeClr val="tx1"/>
                </a:solidFill>
                <a:latin typeface="+mn-ea"/>
              </a:rPr>
              <a:t>・</a:t>
            </a:r>
            <a:r>
              <a:rPr lang="en-US" altLang="ja-JP" sz="1200" dirty="0">
                <a:ln w="0"/>
                <a:solidFill>
                  <a:schemeClr val="tx1"/>
                </a:solidFill>
                <a:latin typeface="+mn-ea"/>
              </a:rPr>
              <a:t>LINE</a:t>
            </a:r>
          </a:p>
          <a:p>
            <a:r>
              <a:rPr lang="ja-JP" altLang="en-US" sz="1200" dirty="0">
                <a:ln w="0"/>
                <a:solidFill>
                  <a:schemeClr val="tx1"/>
                </a:solidFill>
                <a:latin typeface="+mn-ea"/>
              </a:rPr>
              <a:t>・</a:t>
            </a:r>
            <a:r>
              <a:rPr lang="en-US" altLang="ja-JP" sz="1200" dirty="0">
                <a:ln w="0"/>
                <a:solidFill>
                  <a:schemeClr val="tx1"/>
                </a:solidFill>
                <a:latin typeface="+mn-ea"/>
              </a:rPr>
              <a:t>FAX</a:t>
            </a:r>
          </a:p>
          <a:p>
            <a:r>
              <a:rPr lang="ja-JP" altLang="en-US" sz="1200" dirty="0">
                <a:ln w="0"/>
                <a:solidFill>
                  <a:schemeClr val="tx1"/>
                </a:solidFill>
                <a:latin typeface="+mn-ea"/>
              </a:rPr>
              <a:t>・電話</a:t>
            </a:r>
            <a:endParaRPr lang="en-US" altLang="ja-JP" sz="1200" dirty="0">
              <a:ln w="0"/>
              <a:solidFill>
                <a:schemeClr val="tx1"/>
              </a:solidFill>
              <a:latin typeface="+mn-ea"/>
            </a:endParaRPr>
          </a:p>
          <a:p>
            <a:r>
              <a:rPr lang="ja-JP" altLang="en-US" sz="1200" dirty="0">
                <a:ln w="0"/>
                <a:solidFill>
                  <a:schemeClr val="tx1"/>
                </a:solidFill>
                <a:latin typeface="+mn-ea"/>
              </a:rPr>
              <a:t>・メール</a:t>
            </a:r>
          </a:p>
        </p:txBody>
      </p:sp>
      <p:sp>
        <p:nvSpPr>
          <p:cNvPr id="10" name="星: 24 pt 9">
            <a:extLst>
              <a:ext uri="{FF2B5EF4-FFF2-40B4-BE49-F238E27FC236}">
                <a16:creationId xmlns:a16="http://schemas.microsoft.com/office/drawing/2014/main" id="{6C734E25-6CD0-4D38-81C4-CBBE3684BE91}"/>
              </a:ext>
            </a:extLst>
          </p:cNvPr>
          <p:cNvSpPr/>
          <p:nvPr/>
        </p:nvSpPr>
        <p:spPr>
          <a:xfrm>
            <a:off x="5209508" y="2304108"/>
            <a:ext cx="1379435" cy="432048"/>
          </a:xfrm>
          <a:prstGeom prst="star24">
            <a:avLst/>
          </a:prstGeom>
        </p:spPr>
        <p:style>
          <a:lnRef idx="0">
            <a:schemeClr val="dk1"/>
          </a:lnRef>
          <a:fillRef idx="3">
            <a:schemeClr val="dk1"/>
          </a:fillRef>
          <a:effectRef idx="3">
            <a:schemeClr val="dk1"/>
          </a:effectRef>
          <a:fontRef idx="minor">
            <a:schemeClr val="lt1"/>
          </a:fontRef>
        </p:style>
        <p:txBody>
          <a:bodyPr rtlCol="0" anchor="ctr"/>
          <a:lstStyle/>
          <a:p>
            <a:pPr algn="ctr"/>
            <a:r>
              <a:rPr kumimoji="1" lang="ja-JP" altLang="en-US" sz="1050" b="1" dirty="0"/>
              <a:t>台風災害</a:t>
            </a:r>
          </a:p>
        </p:txBody>
      </p:sp>
    </p:spTree>
    <p:extLst>
      <p:ext uri="{BB962C8B-B14F-4D97-AF65-F5344CB8AC3E}">
        <p14:creationId xmlns:p14="http://schemas.microsoft.com/office/powerpoint/2010/main" val="80770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0192" y="209215"/>
            <a:ext cx="6510157" cy="689888"/>
          </a:xfrm>
          <a:prstGeom prst="rect">
            <a:avLst/>
          </a:prstGeom>
          <a:noFill/>
        </p:spPr>
        <p:txBody>
          <a:bodyPr wrap="square" lIns="104095" tIns="52048" rIns="104095" bIns="52048" rtlCol="0">
            <a:spAutoFit/>
          </a:bodyPr>
          <a:lstStyle/>
          <a:p>
            <a:r>
              <a:rPr lang="en-US" altLang="ja-JP" sz="1800" dirty="0"/>
              <a:t> </a:t>
            </a:r>
            <a:endParaRPr lang="ja-JP" altLang="ja-JP" sz="1800" dirty="0"/>
          </a:p>
          <a:p>
            <a:endParaRPr kumimoji="1" lang="ja-JP" altLang="en-US" dirty="0"/>
          </a:p>
        </p:txBody>
      </p:sp>
      <p:pic>
        <p:nvPicPr>
          <p:cNvPr id="17420" name="Picture 12"/>
          <p:cNvPicPr>
            <a:picLocks noChangeAspect="1" noChangeArrowheads="1"/>
          </p:cNvPicPr>
          <p:nvPr/>
        </p:nvPicPr>
        <p:blipFill>
          <a:blip r:embed="rId2" cstate="print"/>
          <a:srcRect/>
          <a:stretch>
            <a:fillRect/>
          </a:stretch>
        </p:blipFill>
        <p:spPr bwMode="auto">
          <a:xfrm>
            <a:off x="5508823" y="1872060"/>
            <a:ext cx="1218203" cy="344129"/>
          </a:xfrm>
          <a:prstGeom prst="rect">
            <a:avLst/>
          </a:prstGeom>
          <a:noFill/>
          <a:ln w="9525">
            <a:noFill/>
            <a:miter lim="800000"/>
            <a:headEnd/>
            <a:tailEnd/>
          </a:ln>
        </p:spPr>
      </p:pic>
      <p:sp>
        <p:nvSpPr>
          <p:cNvPr id="20" name="正方形/長方形 19"/>
          <p:cNvSpPr/>
          <p:nvPr/>
        </p:nvSpPr>
        <p:spPr>
          <a:xfrm>
            <a:off x="1031307" y="589854"/>
            <a:ext cx="6349724" cy="536000"/>
          </a:xfrm>
          <a:prstGeom prst="rect">
            <a:avLst/>
          </a:prstGeom>
        </p:spPr>
        <p:txBody>
          <a:bodyPr wrap="none" lIns="104095" tIns="52048" rIns="104095" bIns="52048">
            <a:spAutoFit/>
          </a:bodyPr>
          <a:lstStyle/>
          <a:p>
            <a:r>
              <a:rPr lang="ja-JP" altLang="en-US" sz="2800" b="1" dirty="0">
                <a:solidFill>
                  <a:srgbClr val="FF0000"/>
                </a:solidFill>
              </a:rPr>
              <a:t>災害時情報ネットワークの流れ（久米島）</a:t>
            </a:r>
          </a:p>
        </p:txBody>
      </p:sp>
      <p:pic>
        <p:nvPicPr>
          <p:cNvPr id="1026" name="Picture 2"/>
          <p:cNvPicPr>
            <a:picLocks noChangeAspect="1" noChangeArrowheads="1"/>
          </p:cNvPicPr>
          <p:nvPr/>
        </p:nvPicPr>
        <p:blipFill>
          <a:blip r:embed="rId3" cstate="print"/>
          <a:srcRect/>
          <a:stretch>
            <a:fillRect/>
          </a:stretch>
        </p:blipFill>
        <p:spPr bwMode="auto">
          <a:xfrm>
            <a:off x="396255" y="2376116"/>
            <a:ext cx="6764857" cy="4083514"/>
          </a:xfrm>
          <a:prstGeom prst="rect">
            <a:avLst/>
          </a:prstGeom>
          <a:noFill/>
          <a:ln w="9525">
            <a:noFill/>
            <a:miter lim="800000"/>
            <a:headEnd/>
            <a:tailEnd/>
          </a:ln>
        </p:spPr>
      </p:pic>
      <p:grpSp>
        <p:nvGrpSpPr>
          <p:cNvPr id="12" name="グループ化 11"/>
          <p:cNvGrpSpPr/>
          <p:nvPr/>
        </p:nvGrpSpPr>
        <p:grpSpPr>
          <a:xfrm>
            <a:off x="684287" y="6984628"/>
            <a:ext cx="6336704" cy="2592288"/>
            <a:chOff x="684287" y="6984628"/>
            <a:chExt cx="6408712" cy="2455986"/>
          </a:xfrm>
        </p:grpSpPr>
        <p:sp>
          <p:nvSpPr>
            <p:cNvPr id="2" name="テキスト ボックス 1">
              <a:extLst>
                <a:ext uri="{FF2B5EF4-FFF2-40B4-BE49-F238E27FC236}">
                  <a16:creationId xmlns:a16="http://schemas.microsoft.com/office/drawing/2014/main" id="{3D89B83B-3E06-4D27-86C6-9203782127E8}"/>
                </a:ext>
              </a:extLst>
            </p:cNvPr>
            <p:cNvSpPr txBox="1"/>
            <p:nvPr/>
          </p:nvSpPr>
          <p:spPr>
            <a:xfrm>
              <a:off x="1332358" y="7626174"/>
              <a:ext cx="5544617" cy="1569660"/>
            </a:xfrm>
            <a:prstGeom prst="rect">
              <a:avLst/>
            </a:prstGeom>
            <a:noFill/>
          </p:spPr>
          <p:txBody>
            <a:bodyPr wrap="square" rtlCol="0">
              <a:spAutoFit/>
            </a:bodyPr>
            <a:lstStyle/>
            <a:p>
              <a:r>
                <a:rPr lang="ja-JP" altLang="ja-JP" sz="1200" dirty="0"/>
                <a:t>質問：</a:t>
              </a:r>
              <a:r>
                <a:rPr lang="ja-JP" altLang="en-US" sz="1200" dirty="0"/>
                <a:t>「</a:t>
              </a:r>
              <a:r>
                <a:rPr lang="ja-JP" altLang="ja-JP" sz="1200" dirty="0"/>
                <a:t>久米島病院で透析不能となった場合の相談先行政機関</a:t>
              </a:r>
              <a:r>
                <a:rPr lang="ja-JP" altLang="en-US" sz="1200" dirty="0"/>
                <a:t>はどこですか？」</a:t>
              </a:r>
              <a:br>
                <a:rPr lang="en-US" altLang="ja-JP" sz="1200" dirty="0"/>
              </a:br>
              <a:br>
                <a:rPr lang="en-US" altLang="ja-JP" sz="1200" dirty="0"/>
              </a:br>
              <a:r>
                <a:rPr lang="ja-JP" altLang="ja-JP" sz="1200" dirty="0"/>
                <a:t>回答</a:t>
              </a:r>
              <a:r>
                <a:rPr lang="ja-JP" altLang="en-US" sz="1200" dirty="0"/>
                <a:t>（南部保健所）：</a:t>
              </a:r>
              <a:endParaRPr lang="en-US" altLang="ja-JP" sz="1200" dirty="0"/>
            </a:p>
            <a:p>
              <a:r>
                <a:rPr lang="ja-JP" altLang="en-US" sz="1200" dirty="0"/>
                <a:t>「</a:t>
              </a:r>
              <a:r>
                <a:rPr lang="ja-JP" altLang="ja-JP" sz="1200" dirty="0"/>
                <a:t>南部地域災害医療本部（南部保健所）に連絡をお願いします。</a:t>
              </a:r>
              <a:br>
                <a:rPr lang="en-US" altLang="ja-JP" sz="1200" dirty="0"/>
              </a:br>
              <a:r>
                <a:rPr lang="ja-JP" altLang="ja-JP" sz="1200" dirty="0"/>
                <a:t>島外搬送が必要になった場合の情報伝達ルートは、久米島町・久米島病院等との意見交換（</a:t>
              </a:r>
              <a:r>
                <a:rPr lang="ja-JP" altLang="en-US" sz="1200" dirty="0"/>
                <a:t>次ページ「</a:t>
              </a:r>
              <a:r>
                <a:rPr lang="ja-JP" altLang="ja-JP" sz="1200" dirty="0"/>
                <a:t>業務報告書」参照）により久米島町から要請を受けることを確認しています。久米島町から要請を受けたときは、南災連にもその情報をお伝えしますので患者の受入先病院の調整等、県と連携をお願いします。</a:t>
              </a:r>
              <a:r>
                <a:rPr lang="ja-JP" altLang="en-US" sz="1200" dirty="0"/>
                <a:t>」</a:t>
              </a:r>
              <a:endParaRPr kumimoji="1" lang="ja-JP" altLang="en-US" sz="1200" dirty="0"/>
            </a:p>
          </p:txBody>
        </p:sp>
        <p:sp>
          <p:nvSpPr>
            <p:cNvPr id="3" name="四角形: 角を丸くする 2">
              <a:extLst>
                <a:ext uri="{FF2B5EF4-FFF2-40B4-BE49-F238E27FC236}">
                  <a16:creationId xmlns:a16="http://schemas.microsoft.com/office/drawing/2014/main" id="{913DF06B-3FF5-4E21-A53D-EF67BCBA80DB}"/>
                </a:ext>
              </a:extLst>
            </p:cNvPr>
            <p:cNvSpPr/>
            <p:nvPr/>
          </p:nvSpPr>
          <p:spPr>
            <a:xfrm>
              <a:off x="1116335" y="7488684"/>
              <a:ext cx="5976664" cy="19519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31B7576-BD0B-41F5-BF96-DE14B694259C}"/>
                </a:ext>
              </a:extLst>
            </p:cNvPr>
            <p:cNvSpPr txBox="1"/>
            <p:nvPr/>
          </p:nvSpPr>
          <p:spPr>
            <a:xfrm>
              <a:off x="684287" y="6984628"/>
              <a:ext cx="1728192" cy="646331"/>
            </a:xfrm>
            <a:prstGeom prst="rect">
              <a:avLst/>
            </a:prstGeom>
            <a:noFill/>
          </p:spPr>
          <p:txBody>
            <a:bodyPr wrap="square" rtlCol="0">
              <a:spAutoFit/>
              <a:scene3d>
                <a:camera prst="isometricOffAxis1Right"/>
                <a:lightRig rig="threePt" dir="t"/>
              </a:scene3d>
            </a:bodyPr>
            <a:lstStyle/>
            <a:p>
              <a:r>
                <a:rPr kumimoji="1" lang="en-US" altLang="ja-JP" sz="3600" b="1" dirty="0">
                  <a:ln w="9525">
                    <a:solidFill>
                      <a:schemeClr val="bg1"/>
                    </a:solidFill>
                    <a:prstDash val="solid"/>
                  </a:ln>
                  <a:effectLst>
                    <a:outerShdw blurRad="12700" dist="38100" dir="2700000" algn="tl" rotWithShape="0">
                      <a:schemeClr val="bg1">
                        <a:lumMod val="50000"/>
                      </a:schemeClr>
                    </a:outerShdw>
                  </a:effectLst>
                </a:rPr>
                <a:t>Q&amp;A</a:t>
              </a:r>
              <a:endParaRPr kumimoji="1" lang="ja-JP" altLang="en-US" sz="3600" b="1" dirty="0">
                <a:ln w="9525">
                  <a:solidFill>
                    <a:schemeClr val="bg1"/>
                  </a:solidFill>
                  <a:prstDash val="solid"/>
                </a:ln>
                <a:effectLst>
                  <a:outerShdw blurRad="12700" dist="38100" dir="2700000" algn="tl" rotWithShape="0">
                    <a:schemeClr val="bg1">
                      <a:lumMod val="50000"/>
                    </a:schemeClr>
                  </a:outerShdw>
                </a:effectLst>
              </a:endParaRPr>
            </a:p>
          </p:txBody>
        </p:sp>
      </p:grpSp>
      <p:sp>
        <p:nvSpPr>
          <p:cNvPr id="16" name="正方形/長方形 15">
            <a:extLst>
              <a:ext uri="{FF2B5EF4-FFF2-40B4-BE49-F238E27FC236}">
                <a16:creationId xmlns:a16="http://schemas.microsoft.com/office/drawing/2014/main" id="{6757AB1A-04FF-44D9-BEBE-477A5CBF44DB}"/>
              </a:ext>
            </a:extLst>
          </p:cNvPr>
          <p:cNvSpPr/>
          <p:nvPr/>
        </p:nvSpPr>
        <p:spPr>
          <a:xfrm>
            <a:off x="0" y="1098258"/>
            <a:ext cx="7561263" cy="2697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095" tIns="52048" rIns="104095" bIns="52048" rtlCol="0" anchor="ctr"/>
          <a:lstStyle/>
          <a:p>
            <a:pPr algn="ctr"/>
            <a:endParaRPr kumimoji="1" lang="ja-JP" altLang="en-US"/>
          </a:p>
        </p:txBody>
      </p:sp>
      <p:pic>
        <p:nvPicPr>
          <p:cNvPr id="17" name="図 16">
            <a:extLst>
              <a:ext uri="{FF2B5EF4-FFF2-40B4-BE49-F238E27FC236}">
                <a16:creationId xmlns:a16="http://schemas.microsoft.com/office/drawing/2014/main" id="{F9119913-984E-4032-A150-A7A376FD56BC}"/>
              </a:ext>
            </a:extLst>
          </p:cNvPr>
          <p:cNvPicPr>
            <a:picLocks noChangeAspect="1"/>
          </p:cNvPicPr>
          <p:nvPr/>
        </p:nvPicPr>
        <p:blipFill>
          <a:blip r:embed="rId4" cstate="print">
            <a:alphaModFix amt="10000"/>
          </a:blip>
          <a:stretch>
            <a:fillRect/>
          </a:stretch>
        </p:blipFill>
        <p:spPr>
          <a:xfrm>
            <a:off x="6258075" y="215876"/>
            <a:ext cx="981148" cy="1012169"/>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4986</TotalTime>
  <Words>5350</Words>
  <Application>Microsoft Office PowerPoint</Application>
  <PresentationFormat>ユーザー設定</PresentationFormat>
  <Paragraphs>854</Paragraphs>
  <Slides>28</Slides>
  <Notes>10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28</vt:i4>
      </vt:variant>
    </vt:vector>
  </HeadingPairs>
  <TitlesOfParts>
    <vt:vector size="39" baseType="lpstr">
      <vt:lpstr>HGPｺﾞｼｯｸE</vt:lpstr>
      <vt:lpstr>HGS明朝E</vt:lpstr>
      <vt:lpstr>HG丸ｺﾞｼｯｸM-PRO</vt:lpstr>
      <vt:lpstr>ＭＳ Ｐゴシック</vt:lpstr>
      <vt:lpstr>游ゴシック Medium</vt:lpstr>
      <vt:lpstr>游明朝</vt:lpstr>
      <vt:lpstr>Arial</vt:lpstr>
      <vt:lpstr>Calibri</vt:lpstr>
      <vt:lpstr>Century</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地震や大型台風による大規模停電など大きな災害が発生した場合、建物の損壊、火災の発生、ライフラインの寸断により医療機関の機能が失われてしまいます。大災害の危険から患者さんと職員を守り被害をできるだけ小さくするために、日頃から十分な対策を立て、いざという時に適切な行動ができるよう、日頃からこのマニュアルをよく読んで災害に備えてください。なお連絡関連をスムーズにさせるため、インターネットの接続環境を整えていただけると幸いで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スタッフ用</dc:creator>
  <cp:lastModifiedBy>InetUser</cp:lastModifiedBy>
  <cp:revision>306</cp:revision>
  <cp:lastPrinted>2019-07-09T08:07:49Z</cp:lastPrinted>
  <dcterms:created xsi:type="dcterms:W3CDTF">2019-07-02T01:19:12Z</dcterms:created>
  <dcterms:modified xsi:type="dcterms:W3CDTF">2022-06-27T06:22:25Z</dcterms:modified>
</cp:coreProperties>
</file>